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0" r:id="rId3"/>
  </p:sldMasterIdLst>
  <p:handoutMasterIdLst>
    <p:handoutMasterId r:id="rId30"/>
  </p:handoutMasterIdLst>
  <p:sldIdLst>
    <p:sldId id="257" r:id="rId4"/>
    <p:sldId id="259" r:id="rId5"/>
    <p:sldId id="264" r:id="rId6"/>
    <p:sldId id="258" r:id="rId7"/>
    <p:sldId id="260" r:id="rId8"/>
    <p:sldId id="262" r:id="rId9"/>
    <p:sldId id="265" r:id="rId10"/>
    <p:sldId id="266" r:id="rId11"/>
    <p:sldId id="267" r:id="rId12"/>
    <p:sldId id="268" r:id="rId13"/>
    <p:sldId id="270" r:id="rId14"/>
    <p:sldId id="271" r:id="rId15"/>
    <p:sldId id="273" r:id="rId16"/>
    <p:sldId id="274" r:id="rId17"/>
    <p:sldId id="277" r:id="rId18"/>
    <p:sldId id="276" r:id="rId19"/>
    <p:sldId id="275" r:id="rId20"/>
    <p:sldId id="278" r:id="rId21"/>
    <p:sldId id="279" r:id="rId22"/>
    <p:sldId id="280" r:id="rId23"/>
    <p:sldId id="281" r:id="rId24"/>
    <p:sldId id="282" r:id="rId25"/>
    <p:sldId id="283" r:id="rId26"/>
    <p:sldId id="285" r:id="rId27"/>
    <p:sldId id="286" r:id="rId28"/>
    <p:sldId id="263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9AB8"/>
    <a:srgbClr val="DCF3F9"/>
    <a:srgbClr val="F79034"/>
    <a:srgbClr val="951915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55" autoAdjust="0"/>
    <p:restoredTop sz="94660"/>
  </p:normalViewPr>
  <p:slideViewPr>
    <p:cSldViewPr snapToGrid="0" showGuides="1">
      <p:cViewPr varScale="1">
        <p:scale>
          <a:sx n="146" d="100"/>
          <a:sy n="146" d="100"/>
        </p:scale>
        <p:origin x="176" y="4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295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8E5D10C7-32D0-4780-A9A5-A48F799040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B0D18F9-301A-4BD3-B31F-AD7DAB7452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27BC9-58B2-42A8-867D-2D82A05B2563}" type="datetimeFigureOut">
              <a:rPr lang="pt-BR" smtClean="0"/>
              <a:t>26/09/2024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4054270-BB64-4A19-B52C-C28C59794A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F0BD277-76E0-4461-8E84-1F4E111984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A7633-DC8D-4B9B-BC06-EEAF5E2334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8899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525A3F0-FB94-41D2-92F1-75429456DB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26974" y="2936171"/>
            <a:ext cx="4939748" cy="9798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 i="0">
                <a:solidFill>
                  <a:srgbClr val="951915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pt-BR" dirty="0"/>
              <a:t>Título 44pt</a:t>
            </a:r>
          </a:p>
        </p:txBody>
      </p:sp>
      <p:sp>
        <p:nvSpPr>
          <p:cNvPr id="8" name="Espaço Reservado para Texto 2">
            <a:extLst>
              <a:ext uri="{FF2B5EF4-FFF2-40B4-BE49-F238E27FC236}">
                <a16:creationId xmlns:a16="http://schemas.microsoft.com/office/drawing/2014/main" id="{EB17DF8D-C372-4A0F-A86D-CC71BD48420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9350" y="4212537"/>
            <a:ext cx="3705299" cy="4264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Aptos SemiBold" panose="020B000402020202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</p:spTree>
    <p:extLst>
      <p:ext uri="{BB962C8B-B14F-4D97-AF65-F5344CB8AC3E}">
        <p14:creationId xmlns:p14="http://schemas.microsoft.com/office/powerpoint/2010/main" val="2081450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4D0E816-65A7-4BCE-96CF-0B46D7B59F52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09730" y="1798983"/>
            <a:ext cx="7924539" cy="480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ptos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Texto do Slide 20pt </a:t>
            </a:r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06430728-E91B-44CE-BE74-8E9835321D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730" y="1017864"/>
            <a:ext cx="6375400" cy="5042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rgbClr val="951915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pt-BR" dirty="0"/>
              <a:t>Título do Slide 28pt</a:t>
            </a:r>
          </a:p>
        </p:txBody>
      </p:sp>
    </p:spTree>
    <p:extLst>
      <p:ext uri="{BB962C8B-B14F-4D97-AF65-F5344CB8AC3E}">
        <p14:creationId xmlns:p14="http://schemas.microsoft.com/office/powerpoint/2010/main" val="3097565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2">
            <a:extLst>
              <a:ext uri="{FF2B5EF4-FFF2-40B4-BE49-F238E27FC236}">
                <a16:creationId xmlns:a16="http://schemas.microsoft.com/office/drawing/2014/main" id="{FBDDC25C-E6F4-41DA-A755-765F149291A3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74027" y="1961062"/>
            <a:ext cx="3801881" cy="43439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Founders Grotesk Regular" panose="020B05030302020602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Clique para inserir figura</a:t>
            </a:r>
          </a:p>
        </p:txBody>
      </p:sp>
      <p:sp>
        <p:nvSpPr>
          <p:cNvPr id="8" name="Espaço Reservado para Texto 3">
            <a:extLst>
              <a:ext uri="{FF2B5EF4-FFF2-40B4-BE49-F238E27FC236}">
                <a16:creationId xmlns:a16="http://schemas.microsoft.com/office/drawing/2014/main" id="{8B4FC6B2-4B68-47ED-8F2C-173D3394EAA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868091" y="1961061"/>
            <a:ext cx="3801881" cy="43439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ptos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Texto do Slide 20pt </a:t>
            </a:r>
          </a:p>
        </p:txBody>
      </p:sp>
    </p:spTree>
    <p:extLst>
      <p:ext uri="{BB962C8B-B14F-4D97-AF65-F5344CB8AC3E}">
        <p14:creationId xmlns:p14="http://schemas.microsoft.com/office/powerpoint/2010/main" val="3138423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2">
            <a:extLst>
              <a:ext uri="{FF2B5EF4-FFF2-40B4-BE49-F238E27FC236}">
                <a16:creationId xmlns:a16="http://schemas.microsoft.com/office/drawing/2014/main" id="{FBDDC25C-E6F4-41DA-A755-765F149291A3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74027" y="1593315"/>
            <a:ext cx="3801881" cy="2419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Founders Grotesk Regular" panose="020B05030302020602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Clique para inserir figura</a:t>
            </a:r>
          </a:p>
        </p:txBody>
      </p:sp>
      <p:sp>
        <p:nvSpPr>
          <p:cNvPr id="8" name="Espaço Reservado para Texto 3">
            <a:extLst>
              <a:ext uri="{FF2B5EF4-FFF2-40B4-BE49-F238E27FC236}">
                <a16:creationId xmlns:a16="http://schemas.microsoft.com/office/drawing/2014/main" id="{8B4FC6B2-4B68-47ED-8F2C-173D3394EAA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868091" y="4493977"/>
            <a:ext cx="3801881" cy="15414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ptos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Texto do Slide 20pt </a:t>
            </a:r>
          </a:p>
        </p:txBody>
      </p:sp>
      <p:sp>
        <p:nvSpPr>
          <p:cNvPr id="4" name="Espaço Reservado para Imagem 2">
            <a:extLst>
              <a:ext uri="{FF2B5EF4-FFF2-40B4-BE49-F238E27FC236}">
                <a16:creationId xmlns:a16="http://schemas.microsoft.com/office/drawing/2014/main" id="{AF3B4F0B-1E47-4427-86CF-C9EC8D8D87CE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4868090" y="1593314"/>
            <a:ext cx="3801881" cy="2419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Founders Grotesk Regular" panose="020B05030302020602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Clique para inserir figura</a:t>
            </a:r>
          </a:p>
        </p:txBody>
      </p:sp>
      <p:sp>
        <p:nvSpPr>
          <p:cNvPr id="5" name="Espaço Reservado para Texto 3">
            <a:extLst>
              <a:ext uri="{FF2B5EF4-FFF2-40B4-BE49-F238E27FC236}">
                <a16:creationId xmlns:a16="http://schemas.microsoft.com/office/drawing/2014/main" id="{BBE4610C-267C-4C0F-AB37-E7B836407A7B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74027" y="4493976"/>
            <a:ext cx="3801881" cy="15414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ptos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Texto do Slide 20pt </a:t>
            </a:r>
          </a:p>
        </p:txBody>
      </p:sp>
    </p:spTree>
    <p:extLst>
      <p:ext uri="{BB962C8B-B14F-4D97-AF65-F5344CB8AC3E}">
        <p14:creationId xmlns:p14="http://schemas.microsoft.com/office/powerpoint/2010/main" val="2834130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2">
            <a:extLst>
              <a:ext uri="{FF2B5EF4-FFF2-40B4-BE49-F238E27FC236}">
                <a16:creationId xmlns:a16="http://schemas.microsoft.com/office/drawing/2014/main" id="{FBDDC25C-E6F4-41DA-A755-765F149291A3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177051" y="1884150"/>
            <a:ext cx="6789898" cy="4320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Founders Grotesk Regular" panose="020B05030302020602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Clique para inserir figura</a:t>
            </a:r>
          </a:p>
        </p:txBody>
      </p:sp>
    </p:spTree>
    <p:extLst>
      <p:ext uri="{BB962C8B-B14F-4D97-AF65-F5344CB8AC3E}">
        <p14:creationId xmlns:p14="http://schemas.microsoft.com/office/powerpoint/2010/main" val="629787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3">
            <a:extLst>
              <a:ext uri="{FF2B5EF4-FFF2-40B4-BE49-F238E27FC236}">
                <a16:creationId xmlns:a16="http://schemas.microsoft.com/office/drawing/2014/main" id="{DC5AD09D-4414-4A0C-BF3C-E18A31CC846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71059" y="4382839"/>
            <a:ext cx="3801881" cy="18352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Founders Grotesk Regular" panose="020B050303020206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Texto do Slide 20pt </a:t>
            </a:r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AA7994D4-7B48-47EF-ABAD-BB2A1763BF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429000"/>
            <a:ext cx="9143999" cy="6922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Founders Grotesk Semibold" panose="020B0703030202060203" pitchFamily="34" charset="0"/>
              </a:defRPr>
            </a:lvl1pPr>
          </a:lstStyle>
          <a:p>
            <a:pPr lvl="0"/>
            <a:r>
              <a:rPr lang="pt-BR" dirty="0"/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694591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áfico 25">
            <a:extLst>
              <a:ext uri="{FF2B5EF4-FFF2-40B4-BE49-F238E27FC236}">
                <a16:creationId xmlns:a16="http://schemas.microsoft.com/office/drawing/2014/main" id="{45A6D7E6-AB0D-4A71-8A76-646DED753C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5224" y="4921513"/>
            <a:ext cx="8221054" cy="2740351"/>
          </a:xfrm>
          <a:prstGeom prst="rect">
            <a:avLst/>
          </a:prstGeom>
        </p:spPr>
      </p:pic>
      <p:pic>
        <p:nvPicPr>
          <p:cNvPr id="3" name="Imagem 2" descr="Uma imagem contendo Texto&#10;&#10;Descrição gerada automaticamente">
            <a:extLst>
              <a:ext uri="{FF2B5EF4-FFF2-40B4-BE49-F238E27FC236}">
                <a16:creationId xmlns:a16="http://schemas.microsoft.com/office/drawing/2014/main" id="{DAE1605E-631C-4C64-93D3-652092C6FE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8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A74897FF-4FBA-1A2F-75A3-C8101243D64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63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3" r:id="rId2"/>
    <p:sldLayoutId id="2147483685" r:id="rId3"/>
    <p:sldLayoutId id="214748368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519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xto&#10;&#10;Descrição gerada automaticamente com confiança média">
            <a:extLst>
              <a:ext uri="{FF2B5EF4-FFF2-40B4-BE49-F238E27FC236}">
                <a16:creationId xmlns:a16="http://schemas.microsoft.com/office/drawing/2014/main" id="{D203BABF-D10A-4F5D-F6B7-2678A6F369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05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10" Type="http://schemas.openxmlformats.org/officeDocument/2006/relationships/image" Target="../media/image7.emf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E550A0E3-505B-45AB-E223-1D9412A5D4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19350" y="4544397"/>
            <a:ext cx="3705299" cy="1103843"/>
          </a:xfrm>
        </p:spPr>
        <p:txBody>
          <a:bodyPr/>
          <a:lstStyle/>
          <a:p>
            <a:r>
              <a:rPr lang="pt-BR" dirty="0" err="1">
                <a:latin typeface="Aptos" panose="020B0004020202020204" pitchFamily="34" charset="0"/>
              </a:rPr>
              <a:t>Luis</a:t>
            </a:r>
            <a:r>
              <a:rPr lang="pt-BR" dirty="0">
                <a:latin typeface="Aptos" panose="020B0004020202020204" pitchFamily="34" charset="0"/>
              </a:rPr>
              <a:t> Vicente de Chiara</a:t>
            </a:r>
            <a:br>
              <a:rPr lang="pt-BR" dirty="0"/>
            </a:br>
            <a:r>
              <a:rPr lang="pt-BR" b="0" dirty="0">
                <a:latin typeface="Aptos" panose="020B0004020202020204" pitchFamily="34" charset="0"/>
              </a:rPr>
              <a:t>Diretor Executivo de Assuntos Jurídicos da Febraban</a:t>
            </a:r>
          </a:p>
          <a:p>
            <a:endParaRPr lang="pt-BR" dirty="0"/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91CF47A8-1B4C-E9B3-5C16-B3D8CA4D1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11444" y="2855250"/>
            <a:ext cx="6321111" cy="1037019"/>
          </a:xfrm>
        </p:spPr>
        <p:txBody>
          <a:bodyPr/>
          <a:lstStyle/>
          <a:p>
            <a:r>
              <a:rPr lang="pt-BR" sz="3800" dirty="0"/>
              <a:t>Reflexões </a:t>
            </a:r>
            <a:br>
              <a:rPr lang="pt-BR" sz="3800" dirty="0"/>
            </a:br>
            <a:r>
              <a:rPr lang="pt-BR" sz="3800" dirty="0"/>
              <a:t>Jurídico-Econômicas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EDEAD87-5A84-2068-9DFC-A5759D0A4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156" y="6030643"/>
            <a:ext cx="2765686" cy="26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09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1A1DE6-AE27-F11A-79C3-6BD72E842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26FE776-0C15-E2FB-FB45-C2FAD09317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84300" y="2626249"/>
            <a:ext cx="6375400" cy="2746940"/>
          </a:xfrm>
        </p:spPr>
        <p:txBody>
          <a:bodyPr/>
          <a:lstStyle/>
          <a:p>
            <a:pPr marL="0" marR="0" lvl="0" indent="0" algn="ctr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0"/>
              <a:buFont typeface="Arial"/>
              <a:buNone/>
            </a:pPr>
            <a:r>
              <a:rPr lang="pt-BR" sz="4400" b="1" dirty="0">
                <a:latin typeface="Calibri" panose="020F0502020204030204" pitchFamily="34" charset="0"/>
                <a:cs typeface="Calibri" panose="020F0502020204030204" pitchFamily="34" charset="0"/>
              </a:rPr>
              <a:t>Perfil de uso dos canais digitais na contratação do crédito consignado</a:t>
            </a: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E6B79AC5-0964-AB47-D76F-1A011034A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149" y="915034"/>
            <a:ext cx="559707" cy="7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00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19EE0-01D1-DAF9-79F6-A46684F13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>
            <a:extLst>
              <a:ext uri="{FF2B5EF4-FFF2-40B4-BE49-F238E27FC236}">
                <a16:creationId xmlns:a16="http://schemas.microsoft.com/office/drawing/2014/main" id="{06DB986A-C1AE-0FA6-623D-6DDF0FE10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149" y="915034"/>
            <a:ext cx="559707" cy="76774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4C53169D-CBA7-60E5-3245-D7F1F45B381D}"/>
              </a:ext>
            </a:extLst>
          </p:cNvPr>
          <p:cNvSpPr/>
          <p:nvPr/>
        </p:nvSpPr>
        <p:spPr>
          <a:xfrm>
            <a:off x="439958" y="1109746"/>
            <a:ext cx="7617530" cy="265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altLang="pt-BR" sz="1500" b="1" kern="12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Perfil e hábitos da população no uso da internet e canais digitais</a:t>
            </a:r>
          </a:p>
        </p:txBody>
      </p:sp>
      <p:cxnSp>
        <p:nvCxnSpPr>
          <p:cNvPr id="26" name="Conector reto 28">
            <a:extLst>
              <a:ext uri="{FF2B5EF4-FFF2-40B4-BE49-F238E27FC236}">
                <a16:creationId xmlns:a16="http://schemas.microsoft.com/office/drawing/2014/main" id="{B6CAF62E-98F6-472D-E27C-B86D323DF572}"/>
              </a:ext>
            </a:extLst>
          </p:cNvPr>
          <p:cNvCxnSpPr/>
          <p:nvPr/>
        </p:nvCxnSpPr>
        <p:spPr>
          <a:xfrm>
            <a:off x="469578" y="1390581"/>
            <a:ext cx="6061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9F67C8E-4B73-91EA-9B04-1A6F4559C620}"/>
              </a:ext>
            </a:extLst>
          </p:cNvPr>
          <p:cNvSpPr txBox="1"/>
          <p:nvPr/>
        </p:nvSpPr>
        <p:spPr>
          <a:xfrm>
            <a:off x="487063" y="1441838"/>
            <a:ext cx="8369554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1828800">
              <a:lnSpc>
                <a:spcPct val="90000"/>
              </a:lnSpc>
              <a:spcBef>
                <a:spcPts val="2000"/>
              </a:spcBef>
              <a:buClrTx/>
              <a:defRPr sz="3200" b="1" kern="120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CircularXX TT Black" panose="020B0A04010101010104" pitchFamily="34" charset="0"/>
              </a:defRPr>
            </a:lvl1pPr>
          </a:lstStyle>
          <a:p>
            <a:pPr defTabSz="457200">
              <a:buClr>
                <a:srgbClr val="4AC1E0"/>
              </a:buClr>
              <a:buSzPts val="8000"/>
            </a:pPr>
            <a:r>
              <a:rPr lang="pt-BR" altLang="pt-BR" sz="1200" b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contratação de crédito por canais digitais já é uma realidade consolidada no cotidiano da população</a:t>
            </a:r>
          </a:p>
        </p:txBody>
      </p:sp>
      <p:pic>
        <p:nvPicPr>
          <p:cNvPr id="4" name="Imagem 3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84F22455-6776-6486-383D-E09091360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85" y="2226757"/>
            <a:ext cx="8714030" cy="383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83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6B208-91F5-4981-3D59-F8855D129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>
            <a:extLst>
              <a:ext uri="{FF2B5EF4-FFF2-40B4-BE49-F238E27FC236}">
                <a16:creationId xmlns:a16="http://schemas.microsoft.com/office/drawing/2014/main" id="{1F7C91A6-F49E-64E0-C654-70A826171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149" y="915034"/>
            <a:ext cx="559707" cy="76774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860438C1-085A-7132-8650-09EF81F94A67}"/>
              </a:ext>
            </a:extLst>
          </p:cNvPr>
          <p:cNvSpPr/>
          <p:nvPr/>
        </p:nvSpPr>
        <p:spPr>
          <a:xfrm>
            <a:off x="439958" y="1109746"/>
            <a:ext cx="7617530" cy="265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altLang="pt-BR" sz="1500" b="1" kern="12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Perfil de público do crédito consignado (representatividade por faixa etária)</a:t>
            </a:r>
          </a:p>
        </p:txBody>
      </p:sp>
      <p:cxnSp>
        <p:nvCxnSpPr>
          <p:cNvPr id="26" name="Conector reto 28">
            <a:extLst>
              <a:ext uri="{FF2B5EF4-FFF2-40B4-BE49-F238E27FC236}">
                <a16:creationId xmlns:a16="http://schemas.microsoft.com/office/drawing/2014/main" id="{491D9679-317E-69C5-DFA9-9E62D0B083B1}"/>
              </a:ext>
            </a:extLst>
          </p:cNvPr>
          <p:cNvCxnSpPr/>
          <p:nvPr/>
        </p:nvCxnSpPr>
        <p:spPr>
          <a:xfrm>
            <a:off x="469578" y="1390581"/>
            <a:ext cx="6061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48FD67D-179B-5F8D-EC7B-26B878A41A53}"/>
              </a:ext>
            </a:extLst>
          </p:cNvPr>
          <p:cNvSpPr txBox="1"/>
          <p:nvPr/>
        </p:nvSpPr>
        <p:spPr>
          <a:xfrm>
            <a:off x="487063" y="1441838"/>
            <a:ext cx="8369554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1828800">
              <a:lnSpc>
                <a:spcPct val="90000"/>
              </a:lnSpc>
              <a:spcBef>
                <a:spcPts val="2000"/>
              </a:spcBef>
              <a:buClrTx/>
              <a:defRPr sz="3200" b="1" kern="120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CircularXX TT Black" panose="020B0A04010101010104" pitchFamily="34" charset="0"/>
              </a:defRPr>
            </a:lvl1pPr>
          </a:lstStyle>
          <a:p>
            <a:pPr>
              <a:buClr>
                <a:srgbClr val="4AC1E0"/>
              </a:buClr>
              <a:buSzPts val="8000"/>
            </a:pPr>
            <a:r>
              <a:rPr lang="pt-BR" altLang="pt-BR" sz="1200" b="1" dirty="0">
                <a:solidFill>
                  <a:srgbClr val="329A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Visão específica: crédito consignado (produto com maior representatividade dentre o público acima de 60 anos) </a:t>
            </a:r>
          </a:p>
        </p:txBody>
      </p:sp>
      <p:pic>
        <p:nvPicPr>
          <p:cNvPr id="5" name="Imagem 4" descr="Interface gráfica do usuário&#10;&#10;Descrição gerada automaticamente">
            <a:extLst>
              <a:ext uri="{FF2B5EF4-FFF2-40B4-BE49-F238E27FC236}">
                <a16:creationId xmlns:a16="http://schemas.microsoft.com/office/drawing/2014/main" id="{1F1AA1C5-0966-A30D-B409-FF6A87BD3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3" y="2129882"/>
            <a:ext cx="8813366" cy="37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12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3EFBE-3700-1D6B-43E8-66B0DFDCD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>
            <a:extLst>
              <a:ext uri="{FF2B5EF4-FFF2-40B4-BE49-F238E27FC236}">
                <a16:creationId xmlns:a16="http://schemas.microsoft.com/office/drawing/2014/main" id="{8BCEDBED-F5F7-947E-CDF5-29575DD25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149" y="915034"/>
            <a:ext cx="559707" cy="76774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B6DEBEEE-CFEA-FABC-C268-5DF19BCEC241}"/>
              </a:ext>
            </a:extLst>
          </p:cNvPr>
          <p:cNvSpPr/>
          <p:nvPr/>
        </p:nvSpPr>
        <p:spPr>
          <a:xfrm>
            <a:off x="439958" y="1109746"/>
            <a:ext cx="7617530" cy="265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altLang="pt-BR" sz="1500" b="1" kern="12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Caso do Consignado INSS e sua evolução</a:t>
            </a:r>
          </a:p>
        </p:txBody>
      </p:sp>
      <p:cxnSp>
        <p:nvCxnSpPr>
          <p:cNvPr id="26" name="Conector reto 28">
            <a:extLst>
              <a:ext uri="{FF2B5EF4-FFF2-40B4-BE49-F238E27FC236}">
                <a16:creationId xmlns:a16="http://schemas.microsoft.com/office/drawing/2014/main" id="{EF6D485A-79B3-1C79-5B7F-4A0714DDB73F}"/>
              </a:ext>
            </a:extLst>
          </p:cNvPr>
          <p:cNvCxnSpPr/>
          <p:nvPr/>
        </p:nvCxnSpPr>
        <p:spPr>
          <a:xfrm>
            <a:off x="469578" y="1390581"/>
            <a:ext cx="6061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3AAE077-D2FD-F0DD-C11B-EDF9C42AFF16}"/>
              </a:ext>
            </a:extLst>
          </p:cNvPr>
          <p:cNvSpPr txBox="1"/>
          <p:nvPr/>
        </p:nvSpPr>
        <p:spPr>
          <a:xfrm>
            <a:off x="487063" y="1441838"/>
            <a:ext cx="8369554" cy="258532"/>
          </a:xfrm>
          <a:prstGeom prst="rect">
            <a:avLst/>
          </a:prstGeom>
          <a:solidFill>
            <a:srgbClr val="DCF3F9"/>
          </a:solidFill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1828800">
              <a:lnSpc>
                <a:spcPct val="90000"/>
              </a:lnSpc>
              <a:spcBef>
                <a:spcPts val="2000"/>
              </a:spcBef>
              <a:buClrTx/>
              <a:defRPr sz="3200" b="1" kern="120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CircularXX TT Black" panose="020B0A04010101010104" pitchFamily="34" charset="0"/>
              </a:defRPr>
            </a:lvl1pPr>
          </a:lstStyle>
          <a:p>
            <a:r>
              <a:rPr lang="pt-BR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Quantidade de operações ativas de empréstimo consignado INSS</a:t>
            </a:r>
            <a:endParaRPr lang="pt-BR" sz="1050" b="1" dirty="0">
              <a:solidFill>
                <a:schemeClr val="tx1"/>
              </a:solidFill>
            </a:endParaRPr>
          </a:p>
        </p:txBody>
      </p:sp>
      <p:pic>
        <p:nvPicPr>
          <p:cNvPr id="4" name="Imagem 3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B44AE736-7FCD-0827-32A6-DD699A395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69" y="2234173"/>
            <a:ext cx="8718541" cy="351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74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953B78-D7FF-C57A-57D7-86546F48D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3DAA2EA-3630-05CB-2046-519AF102DB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84300" y="2626249"/>
            <a:ext cx="6375400" cy="2746940"/>
          </a:xfrm>
        </p:spPr>
        <p:txBody>
          <a:bodyPr/>
          <a:lstStyle/>
          <a:p>
            <a:pPr marL="0" marR="0" lvl="0" indent="0" algn="ctr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0"/>
              <a:buFont typeface="Arial"/>
              <a:buNone/>
            </a:pPr>
            <a:r>
              <a:rPr lang="pt-BR" sz="4400" b="1" dirty="0">
                <a:latin typeface="Calibri" panose="020F0502020204030204" pitchFamily="34" charset="0"/>
                <a:cs typeface="Calibri" panose="020F0502020204030204" pitchFamily="34" charset="0"/>
              </a:rPr>
              <a:t>Evolução do crédito consignado e iniciativas do setor bancário</a:t>
            </a: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DA887E48-7781-F49D-4035-5F37E331A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149" y="915034"/>
            <a:ext cx="559707" cy="7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3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49A90-5E3A-7B59-55A3-DA4A1F4A9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>
            <a:extLst>
              <a:ext uri="{FF2B5EF4-FFF2-40B4-BE49-F238E27FC236}">
                <a16:creationId xmlns:a16="http://schemas.microsoft.com/office/drawing/2014/main" id="{56C32981-20BC-7B7E-FE9F-C1786DAAD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149" y="915034"/>
            <a:ext cx="559707" cy="76774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B541DC86-0CFC-BC89-CA72-CD71CEDCA138}"/>
              </a:ext>
            </a:extLst>
          </p:cNvPr>
          <p:cNvSpPr/>
          <p:nvPr/>
        </p:nvSpPr>
        <p:spPr>
          <a:xfrm>
            <a:off x="439958" y="1109746"/>
            <a:ext cx="7617530" cy="265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altLang="pt-BR" sz="1500" b="1" kern="12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Segurança e prevenção na contratação do crédito</a:t>
            </a:r>
          </a:p>
        </p:txBody>
      </p:sp>
      <p:cxnSp>
        <p:nvCxnSpPr>
          <p:cNvPr id="26" name="Conector reto 28">
            <a:extLst>
              <a:ext uri="{FF2B5EF4-FFF2-40B4-BE49-F238E27FC236}">
                <a16:creationId xmlns:a16="http://schemas.microsoft.com/office/drawing/2014/main" id="{8979F1DE-5D63-B12D-C9A3-FE42F753DA2C}"/>
              </a:ext>
            </a:extLst>
          </p:cNvPr>
          <p:cNvCxnSpPr/>
          <p:nvPr/>
        </p:nvCxnSpPr>
        <p:spPr>
          <a:xfrm>
            <a:off x="469578" y="1390581"/>
            <a:ext cx="6061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D12AFC6-593B-F0D6-41FF-353815569DA3}"/>
              </a:ext>
            </a:extLst>
          </p:cNvPr>
          <p:cNvSpPr txBox="1"/>
          <p:nvPr/>
        </p:nvSpPr>
        <p:spPr>
          <a:xfrm>
            <a:off x="487063" y="1441838"/>
            <a:ext cx="8369554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1828800">
              <a:lnSpc>
                <a:spcPct val="90000"/>
              </a:lnSpc>
              <a:spcBef>
                <a:spcPts val="2000"/>
              </a:spcBef>
              <a:buClrTx/>
              <a:defRPr sz="3200" b="1" kern="120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CircularXX TT Black" panose="020B0A04010101010104" pitchFamily="34" charset="0"/>
              </a:defRPr>
            </a:lvl1pPr>
          </a:lstStyle>
          <a:p>
            <a:pPr>
              <a:buClr>
                <a:srgbClr val="4AC1E0"/>
              </a:buClr>
              <a:buSzPts val="8000"/>
            </a:pPr>
            <a:r>
              <a:rPr lang="pt-BR" altLang="pt-BR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Aspectos evolutivos do setor bancário para maior segurança e prevenção a fraudes na contratação do crédito </a:t>
            </a:r>
          </a:p>
        </p:txBody>
      </p:sp>
      <p:pic>
        <p:nvPicPr>
          <p:cNvPr id="5" name="Imagem 4" descr="Interface gráfica do usuário, Aplicativo, Site&#10;&#10;Descrição gerada automaticamente">
            <a:extLst>
              <a:ext uri="{FF2B5EF4-FFF2-40B4-BE49-F238E27FC236}">
                <a16:creationId xmlns:a16="http://schemas.microsoft.com/office/drawing/2014/main" id="{255CC09D-1EA1-79F8-3ADE-D40710F91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088832"/>
            <a:ext cx="8900160" cy="388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97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50193-B4D2-9C40-44C0-198DEC054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>
            <a:extLst>
              <a:ext uri="{FF2B5EF4-FFF2-40B4-BE49-F238E27FC236}">
                <a16:creationId xmlns:a16="http://schemas.microsoft.com/office/drawing/2014/main" id="{867A6B32-0C8D-E8E4-81CF-352B96FCE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149" y="915034"/>
            <a:ext cx="559707" cy="76774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64690983-42E9-34A4-3F51-BBF012C21801}"/>
              </a:ext>
            </a:extLst>
          </p:cNvPr>
          <p:cNvSpPr/>
          <p:nvPr/>
        </p:nvSpPr>
        <p:spPr>
          <a:xfrm>
            <a:off x="439958" y="1109746"/>
            <a:ext cx="7617530" cy="265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altLang="pt-BR" sz="1500" b="1" kern="12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Exemplo aplicado ao consignado: formalização por biometria facial</a:t>
            </a:r>
          </a:p>
        </p:txBody>
      </p:sp>
      <p:cxnSp>
        <p:nvCxnSpPr>
          <p:cNvPr id="26" name="Conector reto 28">
            <a:extLst>
              <a:ext uri="{FF2B5EF4-FFF2-40B4-BE49-F238E27FC236}">
                <a16:creationId xmlns:a16="http://schemas.microsoft.com/office/drawing/2014/main" id="{A36DCC8A-1CC6-5974-33B0-D31E4DD28755}"/>
              </a:ext>
            </a:extLst>
          </p:cNvPr>
          <p:cNvCxnSpPr/>
          <p:nvPr/>
        </p:nvCxnSpPr>
        <p:spPr>
          <a:xfrm>
            <a:off x="469578" y="1390581"/>
            <a:ext cx="6061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3F0E6F0C-148C-3C6D-BF8E-B7164690E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99" y="1784135"/>
            <a:ext cx="8778201" cy="442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46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52C19-478F-3970-523C-0657B3C9C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>
            <a:extLst>
              <a:ext uri="{FF2B5EF4-FFF2-40B4-BE49-F238E27FC236}">
                <a16:creationId xmlns:a16="http://schemas.microsoft.com/office/drawing/2014/main" id="{853E842E-F343-988A-475C-05EB13800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149" y="915034"/>
            <a:ext cx="559707" cy="76774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22A7B4F3-6C25-8F1B-5AC7-002DFEDFBDC7}"/>
              </a:ext>
            </a:extLst>
          </p:cNvPr>
          <p:cNvSpPr/>
          <p:nvPr/>
        </p:nvSpPr>
        <p:spPr>
          <a:xfrm>
            <a:off x="439958" y="1109746"/>
            <a:ext cx="7617530" cy="265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altLang="pt-BR" sz="1500" b="1" kern="12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Reclamações – </a:t>
            </a:r>
            <a:r>
              <a:rPr lang="pt-BR" altLang="pt-BR" sz="1500" b="1" kern="1200" dirty="0" err="1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Consumidor.gov</a:t>
            </a:r>
            <a:r>
              <a:rPr lang="pt-BR" altLang="pt-BR" sz="1500" b="1" kern="12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 – Consignado INSS</a:t>
            </a:r>
          </a:p>
        </p:txBody>
      </p:sp>
      <p:cxnSp>
        <p:nvCxnSpPr>
          <p:cNvPr id="26" name="Conector reto 28">
            <a:extLst>
              <a:ext uri="{FF2B5EF4-FFF2-40B4-BE49-F238E27FC236}">
                <a16:creationId xmlns:a16="http://schemas.microsoft.com/office/drawing/2014/main" id="{149C481F-2FD3-1098-65A7-456CE6D21B6B}"/>
              </a:ext>
            </a:extLst>
          </p:cNvPr>
          <p:cNvCxnSpPr/>
          <p:nvPr/>
        </p:nvCxnSpPr>
        <p:spPr>
          <a:xfrm>
            <a:off x="469578" y="1390581"/>
            <a:ext cx="6061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2CB2502-5A02-1C56-816C-AB1F936D854D}"/>
              </a:ext>
            </a:extLst>
          </p:cNvPr>
          <p:cNvSpPr txBox="1"/>
          <p:nvPr/>
        </p:nvSpPr>
        <p:spPr>
          <a:xfrm>
            <a:off x="487063" y="1441838"/>
            <a:ext cx="8369554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1828800">
              <a:lnSpc>
                <a:spcPct val="90000"/>
              </a:lnSpc>
              <a:spcBef>
                <a:spcPts val="2000"/>
              </a:spcBef>
              <a:buClrTx/>
              <a:defRPr sz="3200" b="1" kern="120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CircularXX TT Black" panose="020B0A04010101010104" pitchFamily="34" charset="0"/>
              </a:defRPr>
            </a:lvl1pPr>
          </a:lstStyle>
          <a:p>
            <a:pPr>
              <a:buClr>
                <a:srgbClr val="4AC1E0"/>
              </a:buClr>
              <a:buSzPts val="8000"/>
            </a:pPr>
            <a:r>
              <a:rPr lang="pt-BR" sz="1200" b="1" dirty="0">
                <a:solidFill>
                  <a:srgbClr val="329AB8"/>
                </a:solidFill>
                <a:latin typeface="Trebuchet MS" panose="020B0603020202020204" pitchFamily="34" charset="0"/>
              </a:rPr>
              <a:t>Histórico (janeiro/21 a maio/24)</a:t>
            </a:r>
            <a:endParaRPr lang="pt-BR" sz="1400" b="1" dirty="0">
              <a:solidFill>
                <a:srgbClr val="329AB8"/>
              </a:solidFill>
              <a:latin typeface="Trebuchet MS" panose="020B070302020209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m 6" descr="Interface gráfica do usuário&#10;&#10;Descrição gerada automaticamente">
            <a:extLst>
              <a:ext uri="{FF2B5EF4-FFF2-40B4-BE49-F238E27FC236}">
                <a16:creationId xmlns:a16="http://schemas.microsoft.com/office/drawing/2014/main" id="{ACFBB0E2-C70E-13FB-FFA9-3A89CDBD0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34" y="1961725"/>
            <a:ext cx="8540983" cy="40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15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092BA-8904-1894-A840-796D5E2C4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vre 18">
            <a:extLst>
              <a:ext uri="{FF2B5EF4-FFF2-40B4-BE49-F238E27FC236}">
                <a16:creationId xmlns:a16="http://schemas.microsoft.com/office/drawing/2014/main" id="{0D5B13EC-E3AC-77A6-E178-A7800F94D986}"/>
              </a:ext>
            </a:extLst>
          </p:cNvPr>
          <p:cNvSpPr/>
          <p:nvPr/>
        </p:nvSpPr>
        <p:spPr>
          <a:xfrm>
            <a:off x="3459768" y="872820"/>
            <a:ext cx="5684232" cy="6000743"/>
          </a:xfrm>
          <a:custGeom>
            <a:avLst/>
            <a:gdLst>
              <a:gd name="connsiteX0" fmla="*/ 7921546 w 7921546"/>
              <a:gd name="connsiteY0" fmla="*/ 0 h 5143501"/>
              <a:gd name="connsiteX1" fmla="*/ 7921546 w 7921546"/>
              <a:gd name="connsiteY1" fmla="*/ 5143501 h 5143501"/>
              <a:gd name="connsiteX2" fmla="*/ 2999687 w 7921546"/>
              <a:gd name="connsiteY2" fmla="*/ 5143501 h 5143501"/>
              <a:gd name="connsiteX3" fmla="*/ 2997539 w 7921546"/>
              <a:gd name="connsiteY3" fmla="*/ 5143501 h 5143501"/>
              <a:gd name="connsiteX4" fmla="*/ 0 w 7921546"/>
              <a:gd name="connsiteY4" fmla="*/ 5143501 h 5143501"/>
              <a:gd name="connsiteX5" fmla="*/ 4920684 w 7921546"/>
              <a:gd name="connsiteY5" fmla="*/ 1 h 5143501"/>
              <a:gd name="connsiteX6" fmla="*/ 7920371 w 7921546"/>
              <a:gd name="connsiteY6" fmla="*/ 1 h 5143501"/>
              <a:gd name="connsiteX7" fmla="*/ 6181251 w 7921546"/>
              <a:gd name="connsiteY7" fmla="*/ 1817871 h 514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21546" h="5143501">
                <a:moveTo>
                  <a:pt x="7921546" y="0"/>
                </a:moveTo>
                <a:lnTo>
                  <a:pt x="7921546" y="5143501"/>
                </a:lnTo>
                <a:lnTo>
                  <a:pt x="2999687" y="5143501"/>
                </a:lnTo>
                <a:lnTo>
                  <a:pt x="2997539" y="5143501"/>
                </a:lnTo>
                <a:lnTo>
                  <a:pt x="0" y="5143501"/>
                </a:lnTo>
                <a:lnTo>
                  <a:pt x="4920684" y="1"/>
                </a:lnTo>
                <a:lnTo>
                  <a:pt x="7920371" y="1"/>
                </a:lnTo>
                <a:lnTo>
                  <a:pt x="6181251" y="1817871"/>
                </a:lnTo>
                <a:close/>
              </a:path>
            </a:pathLst>
          </a:custGeom>
          <a:solidFill>
            <a:srgbClr val="CBCCCE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sz="1400"/>
          </a:p>
        </p:txBody>
      </p:sp>
      <p:pic>
        <p:nvPicPr>
          <p:cNvPr id="3" name="Picture 15">
            <a:extLst>
              <a:ext uri="{FF2B5EF4-FFF2-40B4-BE49-F238E27FC236}">
                <a16:creationId xmlns:a16="http://schemas.microsoft.com/office/drawing/2014/main" id="{51F32C32-CC50-9423-E877-E8B144B92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149" y="915034"/>
            <a:ext cx="559707" cy="76774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E42C0AF5-20A2-C0F7-DA66-6707D04DEAD8}"/>
              </a:ext>
            </a:extLst>
          </p:cNvPr>
          <p:cNvSpPr/>
          <p:nvPr/>
        </p:nvSpPr>
        <p:spPr>
          <a:xfrm>
            <a:off x="439958" y="1109746"/>
            <a:ext cx="7617530" cy="265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altLang="pt-BR" sz="1500" b="1" kern="12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Autorregulação do Consignado</a:t>
            </a:r>
          </a:p>
        </p:txBody>
      </p:sp>
      <p:cxnSp>
        <p:nvCxnSpPr>
          <p:cNvPr id="26" name="Conector reto 28">
            <a:extLst>
              <a:ext uri="{FF2B5EF4-FFF2-40B4-BE49-F238E27FC236}">
                <a16:creationId xmlns:a16="http://schemas.microsoft.com/office/drawing/2014/main" id="{EEE3F31F-7691-C209-DA64-99018EE16844}"/>
              </a:ext>
            </a:extLst>
          </p:cNvPr>
          <p:cNvCxnSpPr/>
          <p:nvPr/>
        </p:nvCxnSpPr>
        <p:spPr>
          <a:xfrm>
            <a:off x="469578" y="1390581"/>
            <a:ext cx="6061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 descr="Tela de um aparelho celular&#10;&#10;Descrição gerada automaticamente">
            <a:extLst>
              <a:ext uri="{FF2B5EF4-FFF2-40B4-BE49-F238E27FC236}">
                <a16:creationId xmlns:a16="http://schemas.microsoft.com/office/drawing/2014/main" id="{51F6CD63-9D30-8184-5070-806D79358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14" y="1864623"/>
            <a:ext cx="8527070" cy="412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0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C8FE1-941E-3B63-7B8B-9F5A74A10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>
            <a:extLst>
              <a:ext uri="{FF2B5EF4-FFF2-40B4-BE49-F238E27FC236}">
                <a16:creationId xmlns:a16="http://schemas.microsoft.com/office/drawing/2014/main" id="{C1C1D04A-F8EC-8964-6F5E-354E05F81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149" y="915034"/>
            <a:ext cx="559707" cy="76774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FBB8EF88-DD39-9411-DD13-DB99013B8235}"/>
              </a:ext>
            </a:extLst>
          </p:cNvPr>
          <p:cNvSpPr/>
          <p:nvPr/>
        </p:nvSpPr>
        <p:spPr>
          <a:xfrm>
            <a:off x="439958" y="1109746"/>
            <a:ext cx="7617530" cy="265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altLang="pt-BR" sz="1500" b="1" kern="12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Panorama – Autorregulação do Consignado</a:t>
            </a:r>
          </a:p>
        </p:txBody>
      </p:sp>
      <p:cxnSp>
        <p:nvCxnSpPr>
          <p:cNvPr id="26" name="Conector reto 28">
            <a:extLst>
              <a:ext uri="{FF2B5EF4-FFF2-40B4-BE49-F238E27FC236}">
                <a16:creationId xmlns:a16="http://schemas.microsoft.com/office/drawing/2014/main" id="{6C7E7868-B252-7CDA-6AE9-20DEE576689B}"/>
              </a:ext>
            </a:extLst>
          </p:cNvPr>
          <p:cNvCxnSpPr/>
          <p:nvPr/>
        </p:nvCxnSpPr>
        <p:spPr>
          <a:xfrm>
            <a:off x="469578" y="1390581"/>
            <a:ext cx="6061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7172BD23-C91F-AC20-A849-54F8884F4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75" y="2482518"/>
            <a:ext cx="8737249" cy="282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42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A3FBFF-4B1A-4A83-BA09-757BA17BF487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09730" y="1798983"/>
            <a:ext cx="8170128" cy="48006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/>
              <a:t>Estruturação do produto e informações de mercado</a:t>
            </a:r>
          </a:p>
          <a:p>
            <a:endParaRPr lang="pt-B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/>
              <a:t>Perfil de uso dos canais digitais na contratação do crédito consignado</a:t>
            </a:r>
          </a:p>
          <a:p>
            <a:endParaRPr lang="pt-B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/>
              <a:t>Evolução do crédito consignado e iniciativas do setor bancário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dirty="0"/>
          </a:p>
          <a:p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ECBAA82-482C-E328-06CD-45F205997B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Sumário</a:t>
            </a:r>
          </a:p>
        </p:txBody>
      </p:sp>
      <p:pic>
        <p:nvPicPr>
          <p:cNvPr id="4" name="Picture 15">
            <a:extLst>
              <a:ext uri="{FF2B5EF4-FFF2-40B4-BE49-F238E27FC236}">
                <a16:creationId xmlns:a16="http://schemas.microsoft.com/office/drawing/2014/main" id="{F6C3BCAF-67C7-1008-7853-B11E5E3D2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149" y="915034"/>
            <a:ext cx="559707" cy="7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95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373ED-8143-EDB7-2832-368F3A55B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>
            <a:extLst>
              <a:ext uri="{FF2B5EF4-FFF2-40B4-BE49-F238E27FC236}">
                <a16:creationId xmlns:a16="http://schemas.microsoft.com/office/drawing/2014/main" id="{FB111385-ABC3-061A-CA4B-5CEF5E236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149" y="915034"/>
            <a:ext cx="559707" cy="76774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0BBA3F4A-7095-5BD8-8BA6-95A2DDABB849}"/>
              </a:ext>
            </a:extLst>
          </p:cNvPr>
          <p:cNvSpPr/>
          <p:nvPr/>
        </p:nvSpPr>
        <p:spPr>
          <a:xfrm>
            <a:off x="439958" y="1109746"/>
            <a:ext cx="7617530" cy="265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altLang="pt-BR" sz="1500" b="1" kern="12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Diretrizes para Correspondentes (destaque: medidas da Autorregulação)</a:t>
            </a:r>
          </a:p>
        </p:txBody>
      </p:sp>
      <p:cxnSp>
        <p:nvCxnSpPr>
          <p:cNvPr id="26" name="Conector reto 28">
            <a:extLst>
              <a:ext uri="{FF2B5EF4-FFF2-40B4-BE49-F238E27FC236}">
                <a16:creationId xmlns:a16="http://schemas.microsoft.com/office/drawing/2014/main" id="{C7B54201-33E9-E037-8193-DE6BE4D0D497}"/>
              </a:ext>
            </a:extLst>
          </p:cNvPr>
          <p:cNvCxnSpPr/>
          <p:nvPr/>
        </p:nvCxnSpPr>
        <p:spPr>
          <a:xfrm>
            <a:off x="469578" y="1390581"/>
            <a:ext cx="6061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492D4C15-4793-FA0F-A6F0-C156409FD733}"/>
              </a:ext>
            </a:extLst>
          </p:cNvPr>
          <p:cNvSpPr txBox="1"/>
          <p:nvPr/>
        </p:nvSpPr>
        <p:spPr>
          <a:xfrm>
            <a:off x="487063" y="1441838"/>
            <a:ext cx="8369554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1828800">
              <a:lnSpc>
                <a:spcPct val="90000"/>
              </a:lnSpc>
              <a:spcBef>
                <a:spcPts val="2000"/>
              </a:spcBef>
              <a:buClrTx/>
              <a:defRPr sz="3200" b="1" kern="120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CircularXX TT Black" panose="020B0A04010101010104" pitchFamily="34" charset="0"/>
              </a:defRPr>
            </a:lvl1pPr>
          </a:lstStyle>
          <a:p>
            <a:r>
              <a:rPr lang="pt-BR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Visão geral de bases atuais de regras</a:t>
            </a:r>
          </a:p>
        </p:txBody>
      </p:sp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DB4F934F-4841-AA8F-19F3-EC58B959BA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0469"/>
            <a:ext cx="8874007" cy="409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5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CFBE6-7D20-AB8B-DDCE-4C1BEC8EE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>
            <a:extLst>
              <a:ext uri="{FF2B5EF4-FFF2-40B4-BE49-F238E27FC236}">
                <a16:creationId xmlns:a16="http://schemas.microsoft.com/office/drawing/2014/main" id="{2852C146-7FA4-3B15-070B-4D7E8F442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149" y="915034"/>
            <a:ext cx="559707" cy="76774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FEC54F27-A41C-FCAA-CDE3-F44BE598FEE3}"/>
              </a:ext>
            </a:extLst>
          </p:cNvPr>
          <p:cNvSpPr/>
          <p:nvPr/>
        </p:nvSpPr>
        <p:spPr>
          <a:xfrm>
            <a:off x="439958" y="1109746"/>
            <a:ext cx="7617530" cy="265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altLang="pt-BR" sz="1500" b="1" kern="12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Portabilidade de crédito consignado (correlação com taxa média)</a:t>
            </a:r>
          </a:p>
        </p:txBody>
      </p:sp>
      <p:cxnSp>
        <p:nvCxnSpPr>
          <p:cNvPr id="26" name="Conector reto 28">
            <a:extLst>
              <a:ext uri="{FF2B5EF4-FFF2-40B4-BE49-F238E27FC236}">
                <a16:creationId xmlns:a16="http://schemas.microsoft.com/office/drawing/2014/main" id="{2859A7DC-B116-5D26-F36C-6879F09E7830}"/>
              </a:ext>
            </a:extLst>
          </p:cNvPr>
          <p:cNvCxnSpPr/>
          <p:nvPr/>
        </p:nvCxnSpPr>
        <p:spPr>
          <a:xfrm>
            <a:off x="469578" y="1390581"/>
            <a:ext cx="6061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21F34037-8FFF-5166-8646-250A72FEB545}"/>
              </a:ext>
            </a:extLst>
          </p:cNvPr>
          <p:cNvSpPr txBox="1"/>
          <p:nvPr/>
        </p:nvSpPr>
        <p:spPr>
          <a:xfrm>
            <a:off x="487063" y="1441838"/>
            <a:ext cx="8369554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1828800">
              <a:lnSpc>
                <a:spcPct val="90000"/>
              </a:lnSpc>
              <a:spcBef>
                <a:spcPts val="2000"/>
              </a:spcBef>
              <a:buClrTx/>
              <a:defRPr sz="3200" b="1" kern="120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CircularXX TT Black" panose="020B0A04010101010104" pitchFamily="34" charset="0"/>
              </a:defRPr>
            </a:lvl1pPr>
          </a:lstStyle>
          <a:p>
            <a:pPr>
              <a:buClr>
                <a:srgbClr val="4AC1E0"/>
              </a:buClr>
              <a:buSzPts val="8000"/>
            </a:pPr>
            <a:r>
              <a:rPr lang="pt-BR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volume de solicitações de portabilidade de crédito consignado tem aumentado.</a:t>
            </a:r>
          </a:p>
        </p:txBody>
      </p:sp>
      <p:pic>
        <p:nvPicPr>
          <p:cNvPr id="6" name="Imagem 5" descr="Gráfico, Histograma&#10;&#10;Descrição gerada automaticamente">
            <a:extLst>
              <a:ext uri="{FF2B5EF4-FFF2-40B4-BE49-F238E27FC236}">
                <a16:creationId xmlns:a16="http://schemas.microsoft.com/office/drawing/2014/main" id="{145E065A-B104-4A47-A386-0E64E3B7C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25" y="1978427"/>
            <a:ext cx="8437550" cy="402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18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F1142-1F24-DA39-668D-181F6A4B5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>
            <a:extLst>
              <a:ext uri="{FF2B5EF4-FFF2-40B4-BE49-F238E27FC236}">
                <a16:creationId xmlns:a16="http://schemas.microsoft.com/office/drawing/2014/main" id="{256F039F-E725-9A11-6C49-6AA59D64A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149" y="915034"/>
            <a:ext cx="559707" cy="76774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94CB78A4-D559-9EB6-67FB-B509AE321D2E}"/>
              </a:ext>
            </a:extLst>
          </p:cNvPr>
          <p:cNvSpPr/>
          <p:nvPr/>
        </p:nvSpPr>
        <p:spPr>
          <a:xfrm>
            <a:off x="439958" y="1109746"/>
            <a:ext cx="7617530" cy="265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altLang="pt-BR" sz="1500" b="1" kern="12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Crédito Consignado (iniciativas setoriais complementares)</a:t>
            </a:r>
          </a:p>
        </p:txBody>
      </p:sp>
      <p:cxnSp>
        <p:nvCxnSpPr>
          <p:cNvPr id="26" name="Conector reto 28">
            <a:extLst>
              <a:ext uri="{FF2B5EF4-FFF2-40B4-BE49-F238E27FC236}">
                <a16:creationId xmlns:a16="http://schemas.microsoft.com/office/drawing/2014/main" id="{2AEBD8F8-4342-24AC-3CD7-B9D0402835EE}"/>
              </a:ext>
            </a:extLst>
          </p:cNvPr>
          <p:cNvCxnSpPr/>
          <p:nvPr/>
        </p:nvCxnSpPr>
        <p:spPr>
          <a:xfrm>
            <a:off x="469578" y="1390581"/>
            <a:ext cx="6061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DAEA8292-B3E1-B2EB-0D1B-4A7882E9E1E6}"/>
              </a:ext>
            </a:extLst>
          </p:cNvPr>
          <p:cNvSpPr txBox="1"/>
          <p:nvPr/>
        </p:nvSpPr>
        <p:spPr>
          <a:xfrm>
            <a:off x="487063" y="1441838"/>
            <a:ext cx="8369554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1828800">
              <a:lnSpc>
                <a:spcPct val="90000"/>
              </a:lnSpc>
              <a:spcBef>
                <a:spcPts val="2000"/>
              </a:spcBef>
              <a:buClrTx/>
              <a:defRPr sz="3200" b="1" kern="120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CircularXX TT Black" panose="020B0A04010101010104" pitchFamily="34" charset="0"/>
              </a:defRPr>
            </a:lvl1pPr>
          </a:lstStyle>
          <a:p>
            <a:pPr>
              <a:buClr>
                <a:srgbClr val="4AC1E0"/>
              </a:buClr>
              <a:buSzPts val="8000"/>
            </a:pPr>
            <a:r>
              <a:rPr lang="pt-BR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volume de solicitações de portabilidade de crédito consignado tem aumentado.</a:t>
            </a:r>
          </a:p>
        </p:txBody>
      </p:sp>
      <p:pic>
        <p:nvPicPr>
          <p:cNvPr id="7" name="Imagem 6" descr="Interface gráfica do usuário, Texto, Aplicativo, chat ou mensagem de texto&#10;&#10;Descrição gerada automaticamente">
            <a:extLst>
              <a:ext uri="{FF2B5EF4-FFF2-40B4-BE49-F238E27FC236}">
                <a16:creationId xmlns:a16="http://schemas.microsoft.com/office/drawing/2014/main" id="{99A224F3-2B3B-5537-BD48-A6D02BFC6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20" y="2097164"/>
            <a:ext cx="8878336" cy="384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90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8DC72-F1A6-AF94-BB47-7B0F01DF5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la de celular com aplicativo aberto&#10;&#10;Descrição gerada automaticamente">
            <a:extLst>
              <a:ext uri="{FF2B5EF4-FFF2-40B4-BE49-F238E27FC236}">
                <a16:creationId xmlns:a16="http://schemas.microsoft.com/office/drawing/2014/main" id="{A78B43A0-AB09-558F-17BA-7E5CC5096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58882"/>
            <a:ext cx="9144000" cy="492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1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1D1F7-C859-9311-37B0-B6261946B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Aplicativo, Site&#10;&#10;Descrição gerada automaticamente">
            <a:extLst>
              <a:ext uri="{FF2B5EF4-FFF2-40B4-BE49-F238E27FC236}">
                <a16:creationId xmlns:a16="http://schemas.microsoft.com/office/drawing/2014/main" id="{5862B785-5E3B-E3AE-B0FF-E3A1119E0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785"/>
            <a:ext cx="9135110" cy="506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267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226A4-B165-8068-7057-7CBA4B77D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>
            <a:extLst>
              <a:ext uri="{FF2B5EF4-FFF2-40B4-BE49-F238E27FC236}">
                <a16:creationId xmlns:a16="http://schemas.microsoft.com/office/drawing/2014/main" id="{A4B8B396-5627-BFCE-D5BF-7B25AA7B9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149" y="915034"/>
            <a:ext cx="559707" cy="76774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A5AECB48-ABB9-6304-ED3E-C8810793184D}"/>
              </a:ext>
            </a:extLst>
          </p:cNvPr>
          <p:cNvSpPr/>
          <p:nvPr/>
        </p:nvSpPr>
        <p:spPr>
          <a:xfrm>
            <a:off x="439958" y="1109746"/>
            <a:ext cx="7617530" cy="265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altLang="pt-BR" sz="1500" b="1" kern="12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Perspectivas futuras</a:t>
            </a:r>
          </a:p>
        </p:txBody>
      </p:sp>
      <p:cxnSp>
        <p:nvCxnSpPr>
          <p:cNvPr id="26" name="Conector reto 28">
            <a:extLst>
              <a:ext uri="{FF2B5EF4-FFF2-40B4-BE49-F238E27FC236}">
                <a16:creationId xmlns:a16="http://schemas.microsoft.com/office/drawing/2014/main" id="{4136F9DF-98FE-99E5-23B2-A98BCAD7524B}"/>
              </a:ext>
            </a:extLst>
          </p:cNvPr>
          <p:cNvCxnSpPr/>
          <p:nvPr/>
        </p:nvCxnSpPr>
        <p:spPr>
          <a:xfrm>
            <a:off x="469578" y="1390581"/>
            <a:ext cx="6061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24EB75AF-1827-DCCF-D459-83686275F208}"/>
              </a:ext>
            </a:extLst>
          </p:cNvPr>
          <p:cNvSpPr txBox="1"/>
          <p:nvPr/>
        </p:nvSpPr>
        <p:spPr>
          <a:xfrm>
            <a:off x="487063" y="1441838"/>
            <a:ext cx="8369554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1828800">
              <a:lnSpc>
                <a:spcPct val="90000"/>
              </a:lnSpc>
              <a:spcBef>
                <a:spcPts val="2000"/>
              </a:spcBef>
              <a:buClrTx/>
              <a:defRPr sz="3200" b="1" kern="120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CircularXX TT Black" panose="020B0A04010101010104" pitchFamily="34" charset="0"/>
              </a:defRPr>
            </a:lvl1pPr>
          </a:lstStyle>
          <a:p>
            <a:pPr>
              <a:buClr>
                <a:srgbClr val="4AC1E0"/>
              </a:buClr>
              <a:buSzPts val="8000"/>
            </a:pPr>
            <a:r>
              <a:rPr lang="pt-BR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ampliação no potencial do crédito consignado continuará exigindo uma evolução em seu modelo de negócios:</a:t>
            </a:r>
          </a:p>
        </p:txBody>
      </p:sp>
      <p:pic>
        <p:nvPicPr>
          <p:cNvPr id="5" name="Imagem 4" descr="Fundo preto com letras brancas&#10;&#10;Descrição gerada automaticamente">
            <a:extLst>
              <a:ext uri="{FF2B5EF4-FFF2-40B4-BE49-F238E27FC236}">
                <a16:creationId xmlns:a16="http://schemas.microsoft.com/office/drawing/2014/main" id="{D9EAC492-771D-075A-5D2B-05ABD2273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58" y="2150400"/>
            <a:ext cx="8211954" cy="405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12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95A1AEC-ED27-4C07-9173-435139776F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1026427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08DD42-0A47-6B66-F2D7-2C4AD3C70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D3DA290-00AE-7372-A421-5C8021667A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84300" y="2626249"/>
            <a:ext cx="6375400" cy="1605501"/>
          </a:xfrm>
        </p:spPr>
        <p:txBody>
          <a:bodyPr/>
          <a:lstStyle/>
          <a:p>
            <a:pPr marL="0" marR="0" lvl="0" indent="0" algn="ctr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0"/>
              <a:buFont typeface="Arial"/>
              <a:buNone/>
            </a:pPr>
            <a:r>
              <a:rPr lang="pt-BR" sz="4400" b="1" dirty="0">
                <a:latin typeface="Calibri" panose="020F0502020204030204" pitchFamily="34" charset="0"/>
                <a:cs typeface="Calibri" panose="020F0502020204030204" pitchFamily="34" charset="0"/>
              </a:rPr>
              <a:t>Estruturação do produto e informações de mercado</a:t>
            </a:r>
            <a:endParaRPr lang="pt-BR" sz="4400" b="0" i="0" u="none" strike="noStrike" cap="none" dirty="0"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0329AAAB-148D-5D9A-470C-F53C48A61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149" y="915034"/>
            <a:ext cx="559707" cy="7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374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tângulo: Cantos Arredondados 13">
            <a:extLst>
              <a:ext uri="{FF2B5EF4-FFF2-40B4-BE49-F238E27FC236}">
                <a16:creationId xmlns:a16="http://schemas.microsoft.com/office/drawing/2014/main" id="{B0B5952F-C5B9-8C3B-4BC4-5053C35CF7C7}"/>
              </a:ext>
            </a:extLst>
          </p:cNvPr>
          <p:cNvSpPr/>
          <p:nvPr/>
        </p:nvSpPr>
        <p:spPr>
          <a:xfrm>
            <a:off x="417647" y="1043873"/>
            <a:ext cx="7578722" cy="3369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500" b="1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Crédito Consignado (aspectos gerais)</a:t>
            </a:r>
          </a:p>
        </p:txBody>
      </p:sp>
      <p:sp>
        <p:nvSpPr>
          <p:cNvPr id="84" name="Retângulo 83">
            <a:extLst>
              <a:ext uri="{FF2B5EF4-FFF2-40B4-BE49-F238E27FC236}">
                <a16:creationId xmlns:a16="http://schemas.microsoft.com/office/drawing/2014/main" id="{0A944984-5DA2-6227-CC20-FFA7920915D3}"/>
              </a:ext>
            </a:extLst>
          </p:cNvPr>
          <p:cNvSpPr/>
          <p:nvPr/>
        </p:nvSpPr>
        <p:spPr>
          <a:xfrm>
            <a:off x="424571" y="1389065"/>
            <a:ext cx="7212257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>
              <a:spcBef>
                <a:spcPts val="750"/>
              </a:spcBef>
              <a:spcAft>
                <a:spcPts val="750"/>
              </a:spcAft>
            </a:pP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O crédito consignado é uma modalidade de empréstimo em que o desconto da prestação é feito diretamente na folha de pagamento ou no benefício previdenciário do contratante.</a:t>
            </a:r>
          </a:p>
        </p:txBody>
      </p:sp>
      <p:sp>
        <p:nvSpPr>
          <p:cNvPr id="85" name="Retângulo 84">
            <a:extLst>
              <a:ext uri="{FF2B5EF4-FFF2-40B4-BE49-F238E27FC236}">
                <a16:creationId xmlns:a16="http://schemas.microsoft.com/office/drawing/2014/main" id="{49E2FB90-CF03-11D7-3494-75A947BDED64}"/>
              </a:ext>
            </a:extLst>
          </p:cNvPr>
          <p:cNvSpPr/>
          <p:nvPr/>
        </p:nvSpPr>
        <p:spPr>
          <a:xfrm>
            <a:off x="698435" y="2082734"/>
            <a:ext cx="56319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Segmentação – Modalidades: </a:t>
            </a:r>
          </a:p>
        </p:txBody>
      </p:sp>
      <p:sp>
        <p:nvSpPr>
          <p:cNvPr id="86" name="Retângulo: Cantos Arredondados 2">
            <a:extLst>
              <a:ext uri="{FF2B5EF4-FFF2-40B4-BE49-F238E27FC236}">
                <a16:creationId xmlns:a16="http://schemas.microsoft.com/office/drawing/2014/main" id="{F0FC90AE-44D0-CD5D-FD87-AD3B4FCC9998}"/>
              </a:ext>
            </a:extLst>
          </p:cNvPr>
          <p:cNvSpPr/>
          <p:nvPr/>
        </p:nvSpPr>
        <p:spPr>
          <a:xfrm>
            <a:off x="711026" y="3118030"/>
            <a:ext cx="2049368" cy="339953"/>
          </a:xfrm>
          <a:prstGeom prst="roundRect">
            <a:avLst/>
          </a:prstGeom>
          <a:solidFill>
            <a:srgbClr val="329A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Consignado INSS</a:t>
            </a:r>
          </a:p>
        </p:txBody>
      </p:sp>
      <p:sp>
        <p:nvSpPr>
          <p:cNvPr id="87" name="Retângulo: Cantos Arredondados 21">
            <a:extLst>
              <a:ext uri="{FF2B5EF4-FFF2-40B4-BE49-F238E27FC236}">
                <a16:creationId xmlns:a16="http://schemas.microsoft.com/office/drawing/2014/main" id="{8C4AD5D6-F737-6E36-6684-B61498B57A44}"/>
              </a:ext>
            </a:extLst>
          </p:cNvPr>
          <p:cNvSpPr/>
          <p:nvPr/>
        </p:nvSpPr>
        <p:spPr>
          <a:xfrm>
            <a:off x="713714" y="2730734"/>
            <a:ext cx="2049368" cy="339953"/>
          </a:xfrm>
          <a:prstGeom prst="roundRect">
            <a:avLst/>
          </a:prstGeom>
          <a:solidFill>
            <a:srgbClr val="329A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Consignado – Setor Público</a:t>
            </a:r>
          </a:p>
        </p:txBody>
      </p:sp>
      <p:sp>
        <p:nvSpPr>
          <p:cNvPr id="88" name="Retângulo 87">
            <a:extLst>
              <a:ext uri="{FF2B5EF4-FFF2-40B4-BE49-F238E27FC236}">
                <a16:creationId xmlns:a16="http://schemas.microsoft.com/office/drawing/2014/main" id="{B03C558C-D08B-6A77-C152-CBC9E306331F}"/>
              </a:ext>
            </a:extLst>
          </p:cNvPr>
          <p:cNvSpPr/>
          <p:nvPr/>
        </p:nvSpPr>
        <p:spPr>
          <a:xfrm>
            <a:off x="2821112" y="3163842"/>
            <a:ext cx="5473808" cy="303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Destinado a beneficiários (aposentados e pensionistas) do INSS</a:t>
            </a:r>
          </a:p>
        </p:txBody>
      </p:sp>
      <p:sp>
        <p:nvSpPr>
          <p:cNvPr id="89" name="Retângulo 88">
            <a:extLst>
              <a:ext uri="{FF2B5EF4-FFF2-40B4-BE49-F238E27FC236}">
                <a16:creationId xmlns:a16="http://schemas.microsoft.com/office/drawing/2014/main" id="{8CD2E887-ABE0-DE12-0DF9-DA94958C50C8}"/>
              </a:ext>
            </a:extLst>
          </p:cNvPr>
          <p:cNvSpPr/>
          <p:nvPr/>
        </p:nvSpPr>
        <p:spPr>
          <a:xfrm>
            <a:off x="2821112" y="2818122"/>
            <a:ext cx="48157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b="1" dirty="0">
                <a:solidFill>
                  <a:srgbClr val="329A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Destinado a servidores públicos federais, estaduais ou municipais</a:t>
            </a:r>
          </a:p>
        </p:txBody>
      </p:sp>
      <p:sp>
        <p:nvSpPr>
          <p:cNvPr id="90" name="Retângulo 89">
            <a:extLst>
              <a:ext uri="{FF2B5EF4-FFF2-40B4-BE49-F238E27FC236}">
                <a16:creationId xmlns:a16="http://schemas.microsoft.com/office/drawing/2014/main" id="{8CDA67EE-EC93-3102-3B48-38806CA34930}"/>
              </a:ext>
            </a:extLst>
          </p:cNvPr>
          <p:cNvSpPr/>
          <p:nvPr/>
        </p:nvSpPr>
        <p:spPr>
          <a:xfrm>
            <a:off x="2821112" y="2397791"/>
            <a:ext cx="44518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b="1" dirty="0">
                <a:solidFill>
                  <a:srgbClr val="329A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Destinado a funcionários de empresas do setor privado</a:t>
            </a:r>
          </a:p>
        </p:txBody>
      </p:sp>
      <p:sp>
        <p:nvSpPr>
          <p:cNvPr id="91" name="Retângulo: Cantos Arredondados 26">
            <a:extLst>
              <a:ext uri="{FF2B5EF4-FFF2-40B4-BE49-F238E27FC236}">
                <a16:creationId xmlns:a16="http://schemas.microsoft.com/office/drawing/2014/main" id="{51CBB19B-FC1E-E050-9763-5D858AFDF525}"/>
              </a:ext>
            </a:extLst>
          </p:cNvPr>
          <p:cNvSpPr/>
          <p:nvPr/>
        </p:nvSpPr>
        <p:spPr>
          <a:xfrm>
            <a:off x="713714" y="2347860"/>
            <a:ext cx="2049368" cy="339953"/>
          </a:xfrm>
          <a:prstGeom prst="roundRect">
            <a:avLst/>
          </a:prstGeom>
          <a:solidFill>
            <a:srgbClr val="329A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Consignado – Setor Privado</a:t>
            </a:r>
          </a:p>
        </p:txBody>
      </p:sp>
      <p:pic>
        <p:nvPicPr>
          <p:cNvPr id="93" name="Gráfico 92" descr="Grupo com preenchimento sólido">
            <a:extLst>
              <a:ext uri="{FF2B5EF4-FFF2-40B4-BE49-F238E27FC236}">
                <a16:creationId xmlns:a16="http://schemas.microsoft.com/office/drawing/2014/main" id="{6BD648A6-7DA9-39D3-FC3C-2550468DF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02887" y="4483997"/>
            <a:ext cx="313417" cy="334815"/>
          </a:xfrm>
          <a:prstGeom prst="rect">
            <a:avLst/>
          </a:prstGeom>
        </p:spPr>
      </p:pic>
      <p:sp>
        <p:nvSpPr>
          <p:cNvPr id="94" name="CaixaDeTexto 93">
            <a:extLst>
              <a:ext uri="{FF2B5EF4-FFF2-40B4-BE49-F238E27FC236}">
                <a16:creationId xmlns:a16="http://schemas.microsoft.com/office/drawing/2014/main" id="{785F2E50-E566-20EF-82CF-5666895E5F4D}"/>
              </a:ext>
            </a:extLst>
          </p:cNvPr>
          <p:cNvSpPr txBox="1"/>
          <p:nvPr/>
        </p:nvSpPr>
        <p:spPr>
          <a:xfrm>
            <a:off x="2871827" y="4483996"/>
            <a:ext cx="5209993" cy="50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350" b="1" dirty="0">
                <a:latin typeface="Calibri" panose="020F0502020204030204" pitchFamily="34" charset="0"/>
              </a:rPr>
              <a:t>44 milhões de pessoas</a:t>
            </a:r>
          </a:p>
          <a:p>
            <a:r>
              <a:rPr lang="pt-BR" sz="1050" dirty="0">
                <a:latin typeface="Calibri" panose="020F0502020204030204" pitchFamily="34" charset="0"/>
              </a:rPr>
              <a:t>público potencial elegível ao crédito consignado em todas as suas modalidades</a:t>
            </a:r>
            <a:endParaRPr lang="pt-BR" sz="1050" dirty="0"/>
          </a:p>
        </p:txBody>
      </p:sp>
      <p:sp>
        <p:nvSpPr>
          <p:cNvPr id="95" name="CaixaDeTexto 94">
            <a:extLst>
              <a:ext uri="{FF2B5EF4-FFF2-40B4-BE49-F238E27FC236}">
                <a16:creationId xmlns:a16="http://schemas.microsoft.com/office/drawing/2014/main" id="{6A064A10-3E2A-0175-897D-F3FA4063B548}"/>
              </a:ext>
            </a:extLst>
          </p:cNvPr>
          <p:cNvSpPr txBox="1"/>
          <p:nvPr/>
        </p:nvSpPr>
        <p:spPr>
          <a:xfrm>
            <a:off x="746961" y="4533981"/>
            <a:ext cx="1072761" cy="27699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Calibri" panose="020F0502020204030204" pitchFamily="34" charset="0"/>
              </a:rPr>
              <a:t>Acessibilidade 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96" name="Seta: para a Direita 15">
            <a:extLst>
              <a:ext uri="{FF2B5EF4-FFF2-40B4-BE49-F238E27FC236}">
                <a16:creationId xmlns:a16="http://schemas.microsoft.com/office/drawing/2014/main" id="{DD0D095D-D45C-984D-5723-81EBB66718FA}"/>
              </a:ext>
            </a:extLst>
          </p:cNvPr>
          <p:cNvSpPr/>
          <p:nvPr/>
        </p:nvSpPr>
        <p:spPr>
          <a:xfrm>
            <a:off x="1771644" y="4594004"/>
            <a:ext cx="475719" cy="120046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1"/>
          </a:p>
        </p:txBody>
      </p:sp>
      <p:cxnSp>
        <p:nvCxnSpPr>
          <p:cNvPr id="97" name="Conector reto 16">
            <a:extLst>
              <a:ext uri="{FF2B5EF4-FFF2-40B4-BE49-F238E27FC236}">
                <a16:creationId xmlns:a16="http://schemas.microsoft.com/office/drawing/2014/main" id="{AA49FB7A-2387-86B0-5A9E-C772748AB47A}"/>
              </a:ext>
            </a:extLst>
          </p:cNvPr>
          <p:cNvCxnSpPr/>
          <p:nvPr/>
        </p:nvCxnSpPr>
        <p:spPr>
          <a:xfrm>
            <a:off x="442143" y="1362272"/>
            <a:ext cx="719468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Gráfico 97" descr="Grupo com preenchimento sólido">
            <a:extLst>
              <a:ext uri="{FF2B5EF4-FFF2-40B4-BE49-F238E27FC236}">
                <a16:creationId xmlns:a16="http://schemas.microsoft.com/office/drawing/2014/main" id="{DBC76D9B-FD79-E78B-607D-DE631E621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92559" y="5024039"/>
            <a:ext cx="313417" cy="334815"/>
          </a:xfrm>
          <a:prstGeom prst="rect">
            <a:avLst/>
          </a:prstGeom>
        </p:spPr>
      </p:pic>
      <p:sp>
        <p:nvSpPr>
          <p:cNvPr id="99" name="CaixaDeTexto 98">
            <a:extLst>
              <a:ext uri="{FF2B5EF4-FFF2-40B4-BE49-F238E27FC236}">
                <a16:creationId xmlns:a16="http://schemas.microsoft.com/office/drawing/2014/main" id="{4A9D8BFA-16AB-4393-4056-F605BFA09028}"/>
              </a:ext>
            </a:extLst>
          </p:cNvPr>
          <p:cNvSpPr txBox="1"/>
          <p:nvPr/>
        </p:nvSpPr>
        <p:spPr>
          <a:xfrm>
            <a:off x="736633" y="4929521"/>
            <a:ext cx="1072761" cy="57708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1050" dirty="0">
                <a:solidFill>
                  <a:schemeClr val="bg1"/>
                </a:solidFill>
                <a:latin typeface="Calibri" panose="020F0502020204030204" pitchFamily="34" charset="0"/>
              </a:rPr>
              <a:t>Público tomador (estimado)</a:t>
            </a:r>
            <a:endParaRPr lang="pt-BR" sz="1050" dirty="0">
              <a:solidFill>
                <a:schemeClr val="bg1"/>
              </a:solidFill>
            </a:endParaRPr>
          </a:p>
        </p:txBody>
      </p:sp>
      <p:sp>
        <p:nvSpPr>
          <p:cNvPr id="100" name="Seta: para a Direita 19">
            <a:extLst>
              <a:ext uri="{FF2B5EF4-FFF2-40B4-BE49-F238E27FC236}">
                <a16:creationId xmlns:a16="http://schemas.microsoft.com/office/drawing/2014/main" id="{10032C14-413F-5F62-AF1C-D51A6FC5FB90}"/>
              </a:ext>
            </a:extLst>
          </p:cNvPr>
          <p:cNvSpPr/>
          <p:nvPr/>
        </p:nvSpPr>
        <p:spPr>
          <a:xfrm>
            <a:off x="1761317" y="5158038"/>
            <a:ext cx="475719" cy="120046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1"/>
          </a:p>
        </p:txBody>
      </p:sp>
      <p:sp>
        <p:nvSpPr>
          <p:cNvPr id="101" name="CaixaDeTexto 100">
            <a:extLst>
              <a:ext uri="{FF2B5EF4-FFF2-40B4-BE49-F238E27FC236}">
                <a16:creationId xmlns:a16="http://schemas.microsoft.com/office/drawing/2014/main" id="{634FD4B3-FF90-9395-6932-6536A9B77905}"/>
              </a:ext>
            </a:extLst>
          </p:cNvPr>
          <p:cNvSpPr txBox="1"/>
          <p:nvPr/>
        </p:nvSpPr>
        <p:spPr>
          <a:xfrm>
            <a:off x="2861499" y="4979567"/>
            <a:ext cx="5740335" cy="50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350" b="1" dirty="0">
                <a:latin typeface="Calibri" panose="020F0502020204030204" pitchFamily="34" charset="0"/>
              </a:rPr>
              <a:t>21 milhões de pessoas</a:t>
            </a:r>
          </a:p>
          <a:p>
            <a:r>
              <a:rPr lang="pt-BR" sz="1050" dirty="0">
                <a:latin typeface="Calibri" panose="020F0502020204030204" pitchFamily="34" charset="0"/>
              </a:rPr>
              <a:t>público que possui operação de crédito consignado contratada</a:t>
            </a:r>
            <a:endParaRPr lang="pt-BR" sz="1050" dirty="0"/>
          </a:p>
        </p:txBody>
      </p:sp>
      <p:sp>
        <p:nvSpPr>
          <p:cNvPr id="102" name="CaixaDeTexto 101">
            <a:extLst>
              <a:ext uri="{FF2B5EF4-FFF2-40B4-BE49-F238E27FC236}">
                <a16:creationId xmlns:a16="http://schemas.microsoft.com/office/drawing/2014/main" id="{296802AE-ED04-AF81-ED10-EA9CB4F1F53F}"/>
              </a:ext>
            </a:extLst>
          </p:cNvPr>
          <p:cNvSpPr txBox="1"/>
          <p:nvPr/>
        </p:nvSpPr>
        <p:spPr>
          <a:xfrm>
            <a:off x="2871827" y="5467724"/>
            <a:ext cx="1742571" cy="6318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1050" b="1" dirty="0">
                <a:latin typeface="Calibri" panose="020F0502020204030204" pitchFamily="34" charset="0"/>
              </a:rPr>
              <a:t>14,5 milhões de aposentados e pensionistas do INSS</a:t>
            </a:r>
            <a:endParaRPr lang="pt-BR" sz="750" dirty="0"/>
          </a:p>
        </p:txBody>
      </p:sp>
      <p:sp>
        <p:nvSpPr>
          <p:cNvPr id="103" name="CaixaDeTexto 102">
            <a:extLst>
              <a:ext uri="{FF2B5EF4-FFF2-40B4-BE49-F238E27FC236}">
                <a16:creationId xmlns:a16="http://schemas.microsoft.com/office/drawing/2014/main" id="{8EAB4E19-F9D4-7334-3497-45B28E31B00E}"/>
              </a:ext>
            </a:extLst>
          </p:cNvPr>
          <p:cNvSpPr txBox="1"/>
          <p:nvPr/>
        </p:nvSpPr>
        <p:spPr>
          <a:xfrm>
            <a:off x="4657690" y="5472703"/>
            <a:ext cx="1545932" cy="45491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1050" b="1" dirty="0">
                <a:latin typeface="Calibri" panose="020F0502020204030204" pitchFamily="34" charset="0"/>
              </a:rPr>
              <a:t>5,3 milhões de servidores públicos</a:t>
            </a:r>
            <a:endParaRPr lang="pt-BR" sz="750" dirty="0"/>
          </a:p>
        </p:txBody>
      </p:sp>
      <p:sp>
        <p:nvSpPr>
          <p:cNvPr id="104" name="CaixaDeTexto 103">
            <a:extLst>
              <a:ext uri="{FF2B5EF4-FFF2-40B4-BE49-F238E27FC236}">
                <a16:creationId xmlns:a16="http://schemas.microsoft.com/office/drawing/2014/main" id="{32F54F68-586C-5F13-119B-C67AE25953DA}"/>
              </a:ext>
            </a:extLst>
          </p:cNvPr>
          <p:cNvSpPr txBox="1"/>
          <p:nvPr/>
        </p:nvSpPr>
        <p:spPr>
          <a:xfrm>
            <a:off x="6228752" y="5467724"/>
            <a:ext cx="1634393" cy="6318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1050" b="1" dirty="0">
                <a:latin typeface="Calibri" panose="020F0502020204030204" pitchFamily="34" charset="0"/>
              </a:rPr>
              <a:t>1,2 milhão de empregados (iniciativa privada)</a:t>
            </a:r>
            <a:endParaRPr lang="pt-BR" sz="750" dirty="0"/>
          </a:p>
        </p:txBody>
      </p:sp>
      <p:sp>
        <p:nvSpPr>
          <p:cNvPr id="105" name="Retângulo: Cantos Arredondados 2">
            <a:extLst>
              <a:ext uri="{FF2B5EF4-FFF2-40B4-BE49-F238E27FC236}">
                <a16:creationId xmlns:a16="http://schemas.microsoft.com/office/drawing/2014/main" id="{71F5914B-74D3-7222-EB45-7A3C081DE14A}"/>
              </a:ext>
            </a:extLst>
          </p:cNvPr>
          <p:cNvSpPr/>
          <p:nvPr/>
        </p:nvSpPr>
        <p:spPr>
          <a:xfrm>
            <a:off x="698434" y="3508846"/>
            <a:ext cx="2049368" cy="339953"/>
          </a:xfrm>
          <a:prstGeom prst="roundRect">
            <a:avLst/>
          </a:prstGeom>
          <a:solidFill>
            <a:srgbClr val="329A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Consignado FGTS</a:t>
            </a:r>
          </a:p>
        </p:txBody>
      </p:sp>
      <p:sp>
        <p:nvSpPr>
          <p:cNvPr id="106" name="Retângulo 105">
            <a:extLst>
              <a:ext uri="{FF2B5EF4-FFF2-40B4-BE49-F238E27FC236}">
                <a16:creationId xmlns:a16="http://schemas.microsoft.com/office/drawing/2014/main" id="{0FC033C2-3AC1-689E-09FE-7CFC0CB8C702}"/>
              </a:ext>
            </a:extLst>
          </p:cNvPr>
          <p:cNvSpPr/>
          <p:nvPr/>
        </p:nvSpPr>
        <p:spPr>
          <a:xfrm>
            <a:off x="2808521" y="3554658"/>
            <a:ext cx="5473808" cy="303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Destinado a quem optou pelo saque aniversário</a:t>
            </a:r>
          </a:p>
        </p:txBody>
      </p:sp>
      <p:sp>
        <p:nvSpPr>
          <p:cNvPr id="107" name="CaixaDeTexto 106">
            <a:extLst>
              <a:ext uri="{FF2B5EF4-FFF2-40B4-BE49-F238E27FC236}">
                <a16:creationId xmlns:a16="http://schemas.microsoft.com/office/drawing/2014/main" id="{D898DCF5-17FD-71F4-2D58-79ABFFEC3326}"/>
              </a:ext>
            </a:extLst>
          </p:cNvPr>
          <p:cNvSpPr txBox="1"/>
          <p:nvPr/>
        </p:nvSpPr>
        <p:spPr>
          <a:xfrm>
            <a:off x="-184731" y="1651369"/>
            <a:ext cx="184731" cy="126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221" dirty="0"/>
          </a:p>
        </p:txBody>
      </p:sp>
      <p:pic>
        <p:nvPicPr>
          <p:cNvPr id="110" name="Picture 15">
            <a:extLst>
              <a:ext uri="{FF2B5EF4-FFF2-40B4-BE49-F238E27FC236}">
                <a16:creationId xmlns:a16="http://schemas.microsoft.com/office/drawing/2014/main" id="{C9A70536-1502-023E-EA57-BDDE8B608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2149" y="915034"/>
            <a:ext cx="559707" cy="7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59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7F51B023-11F2-740B-2D2D-B784DA3E35C7}"/>
              </a:ext>
            </a:extLst>
          </p:cNvPr>
          <p:cNvSpPr/>
          <p:nvPr/>
        </p:nvSpPr>
        <p:spPr>
          <a:xfrm>
            <a:off x="434885" y="1094283"/>
            <a:ext cx="7617530" cy="2423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altLang="pt-BR" sz="1500" b="1" kern="12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Crédito Consignado (fluxo estrutural de funcionamento do produto)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CF4F407-51CD-E813-9D67-A4A2EE63287D}"/>
              </a:ext>
            </a:extLst>
          </p:cNvPr>
          <p:cNvSpPr/>
          <p:nvPr/>
        </p:nvSpPr>
        <p:spPr>
          <a:xfrm>
            <a:off x="2168126" y="3397317"/>
            <a:ext cx="2469163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78" indent="-79378">
              <a:spcAft>
                <a:spcPts val="339"/>
              </a:spcAft>
              <a:buFont typeface="Arial" panose="020B0604020202020204" pitchFamily="34" charset="0"/>
              <a:buChar char="•"/>
            </a:pPr>
            <a:r>
              <a:rPr lang="pt-BR" altLang="pt-BR" sz="975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1 - Interessado confirma com a Instituição interesse na contratação do crédito</a:t>
            </a:r>
          </a:p>
        </p:txBody>
      </p:sp>
      <p:sp>
        <p:nvSpPr>
          <p:cNvPr id="7" name="Retângulo: Cantos Arredondados 23">
            <a:extLst>
              <a:ext uri="{FF2B5EF4-FFF2-40B4-BE49-F238E27FC236}">
                <a16:creationId xmlns:a16="http://schemas.microsoft.com/office/drawing/2014/main" id="{41F6588E-0E9C-A375-B24C-5EFBFF803D1E}"/>
              </a:ext>
            </a:extLst>
          </p:cNvPr>
          <p:cNvSpPr/>
          <p:nvPr/>
        </p:nvSpPr>
        <p:spPr>
          <a:xfrm>
            <a:off x="466983" y="1505546"/>
            <a:ext cx="7162898" cy="459790"/>
          </a:xfrm>
          <a:prstGeom prst="roundRect">
            <a:avLst>
              <a:gd name="adj" fmla="val 8307"/>
            </a:avLst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 fontAlgn="base"/>
            <a:r>
              <a:rPr lang="pt-BR" sz="1125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 operar com o crédito consignado é necessário que exista um “Convênio de Consignação” entre o Ente Público consignante (prefeituras, estados, órgãos), uma empresa processadora (portal) e as IFs interessadas (consignatárias).</a:t>
            </a:r>
          </a:p>
        </p:txBody>
      </p:sp>
      <p:pic>
        <p:nvPicPr>
          <p:cNvPr id="10" name="Gráfico 9" descr="Usuário com preenchimento sólido">
            <a:extLst>
              <a:ext uri="{FF2B5EF4-FFF2-40B4-BE49-F238E27FC236}">
                <a16:creationId xmlns:a16="http://schemas.microsoft.com/office/drawing/2014/main" id="{A6DA7151-0E2C-5282-AA90-E223F03D0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592" y="3474000"/>
            <a:ext cx="514350" cy="514350"/>
          </a:xfrm>
          <a:prstGeom prst="rect">
            <a:avLst/>
          </a:prstGeom>
        </p:spPr>
      </p:pic>
      <p:pic>
        <p:nvPicPr>
          <p:cNvPr id="11" name="Gráfico 10" descr="Banco com preenchimento sólido">
            <a:extLst>
              <a:ext uri="{FF2B5EF4-FFF2-40B4-BE49-F238E27FC236}">
                <a16:creationId xmlns:a16="http://schemas.microsoft.com/office/drawing/2014/main" id="{AF762E3A-FD87-F5A6-AB35-609126E54E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20118" y="3930272"/>
            <a:ext cx="510541" cy="510541"/>
          </a:xfrm>
          <a:prstGeom prst="rect">
            <a:avLst/>
          </a:prstGeom>
        </p:spPr>
      </p:pic>
      <p:pic>
        <p:nvPicPr>
          <p:cNvPr id="12" name="Gráfico 11" descr="Computação em Nuvem com preenchimento sólido">
            <a:extLst>
              <a:ext uri="{FF2B5EF4-FFF2-40B4-BE49-F238E27FC236}">
                <a16:creationId xmlns:a16="http://schemas.microsoft.com/office/drawing/2014/main" id="{93D00510-0368-CD0B-9653-449EE4B12E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84503" y="4388964"/>
            <a:ext cx="331491" cy="331491"/>
          </a:xfrm>
          <a:prstGeom prst="rect">
            <a:avLst/>
          </a:prstGeom>
        </p:spPr>
      </p:pic>
      <p:pic>
        <p:nvPicPr>
          <p:cNvPr id="13" name="Gráfico 12" descr="Edifício estrutura de tópicos">
            <a:extLst>
              <a:ext uri="{FF2B5EF4-FFF2-40B4-BE49-F238E27FC236}">
                <a16:creationId xmlns:a16="http://schemas.microsoft.com/office/drawing/2014/main" id="{EB7FB0DE-5AA8-E7A4-71EA-5693D3D222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75870" y="4339321"/>
            <a:ext cx="400290" cy="400290"/>
          </a:xfrm>
          <a:prstGeom prst="rect">
            <a:avLst/>
          </a:prstGeom>
        </p:spPr>
      </p:pic>
      <p:sp>
        <p:nvSpPr>
          <p:cNvPr id="14" name="Elipse 31">
            <a:extLst>
              <a:ext uri="{FF2B5EF4-FFF2-40B4-BE49-F238E27FC236}">
                <a16:creationId xmlns:a16="http://schemas.microsoft.com/office/drawing/2014/main" id="{A4262D2D-2667-2E91-1E19-CA6C7D4B6E01}"/>
              </a:ext>
            </a:extLst>
          </p:cNvPr>
          <p:cNvSpPr/>
          <p:nvPr/>
        </p:nvSpPr>
        <p:spPr>
          <a:xfrm>
            <a:off x="1026586" y="3460106"/>
            <a:ext cx="644362" cy="579356"/>
          </a:xfrm>
          <a:prstGeom prst="ellipse">
            <a:avLst/>
          </a:prstGeom>
          <a:noFill/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/>
          </a:p>
        </p:txBody>
      </p:sp>
      <p:sp>
        <p:nvSpPr>
          <p:cNvPr id="15" name="Elipse 47">
            <a:extLst>
              <a:ext uri="{FF2B5EF4-FFF2-40B4-BE49-F238E27FC236}">
                <a16:creationId xmlns:a16="http://schemas.microsoft.com/office/drawing/2014/main" id="{B1209F2B-FAF4-07E0-9F57-019BA9854A04}"/>
              </a:ext>
            </a:extLst>
          </p:cNvPr>
          <p:cNvSpPr/>
          <p:nvPr/>
        </p:nvSpPr>
        <p:spPr>
          <a:xfrm>
            <a:off x="4345586" y="3923057"/>
            <a:ext cx="644362" cy="579356"/>
          </a:xfrm>
          <a:prstGeom prst="ellipse">
            <a:avLst/>
          </a:prstGeom>
          <a:noFill/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/>
          </a:p>
        </p:txBody>
      </p: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6EE35407-7B6C-C1FC-C064-44B7A99F6DB6}"/>
              </a:ext>
            </a:extLst>
          </p:cNvPr>
          <p:cNvCxnSpPr>
            <a:cxnSpLocks/>
          </p:cNvCxnSpPr>
          <p:nvPr/>
        </p:nvCxnSpPr>
        <p:spPr>
          <a:xfrm>
            <a:off x="2096554" y="3742607"/>
            <a:ext cx="2001302" cy="301610"/>
          </a:xfrm>
          <a:prstGeom prst="straightConnector1">
            <a:avLst/>
          </a:prstGeom>
          <a:ln w="38100">
            <a:solidFill>
              <a:srgbClr val="329AB8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CA0AC6FD-4C64-2CC0-02C9-6ABC2C9865B5}"/>
              </a:ext>
            </a:extLst>
          </p:cNvPr>
          <p:cNvCxnSpPr>
            <a:cxnSpLocks/>
          </p:cNvCxnSpPr>
          <p:nvPr/>
        </p:nvCxnSpPr>
        <p:spPr>
          <a:xfrm>
            <a:off x="5222438" y="4219003"/>
            <a:ext cx="2001302" cy="301610"/>
          </a:xfrm>
          <a:prstGeom prst="straightConnector1">
            <a:avLst/>
          </a:prstGeom>
          <a:ln w="38100">
            <a:solidFill>
              <a:srgbClr val="329AB8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52">
            <a:extLst>
              <a:ext uri="{FF2B5EF4-FFF2-40B4-BE49-F238E27FC236}">
                <a16:creationId xmlns:a16="http://schemas.microsoft.com/office/drawing/2014/main" id="{ED8D2C69-D659-1848-9BDE-71B75992D1C8}"/>
              </a:ext>
            </a:extLst>
          </p:cNvPr>
          <p:cNvSpPr/>
          <p:nvPr/>
        </p:nvSpPr>
        <p:spPr>
          <a:xfrm>
            <a:off x="7492800" y="4265447"/>
            <a:ext cx="644362" cy="579356"/>
          </a:xfrm>
          <a:prstGeom prst="ellipse">
            <a:avLst/>
          </a:prstGeom>
          <a:noFill/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/>
          </a:p>
        </p:txBody>
      </p: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501F0012-52AE-A91B-E101-242821A9470E}"/>
              </a:ext>
            </a:extLst>
          </p:cNvPr>
          <p:cNvCxnSpPr>
            <a:cxnSpLocks/>
          </p:cNvCxnSpPr>
          <p:nvPr/>
        </p:nvCxnSpPr>
        <p:spPr>
          <a:xfrm flipH="1" flipV="1">
            <a:off x="5199412" y="4342017"/>
            <a:ext cx="1958366" cy="289690"/>
          </a:xfrm>
          <a:prstGeom prst="straightConnector1">
            <a:avLst/>
          </a:prstGeom>
          <a:ln w="38100">
            <a:solidFill>
              <a:schemeClr val="tx2">
                <a:lumMod val="6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E5ACB0CD-43C8-B3BF-863D-6D2E38BA68D0}"/>
              </a:ext>
            </a:extLst>
          </p:cNvPr>
          <p:cNvCxnSpPr>
            <a:cxnSpLocks/>
          </p:cNvCxnSpPr>
          <p:nvPr/>
        </p:nvCxnSpPr>
        <p:spPr>
          <a:xfrm flipH="1" flipV="1">
            <a:off x="2046640" y="3862018"/>
            <a:ext cx="2007813" cy="299530"/>
          </a:xfrm>
          <a:prstGeom prst="straightConnector1">
            <a:avLst/>
          </a:prstGeom>
          <a:ln w="38100">
            <a:solidFill>
              <a:schemeClr val="tx2">
                <a:lumMod val="6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ângulo 20">
            <a:extLst>
              <a:ext uri="{FF2B5EF4-FFF2-40B4-BE49-F238E27FC236}">
                <a16:creationId xmlns:a16="http://schemas.microsoft.com/office/drawing/2014/main" id="{271E5980-3B1F-1757-D792-EA47CF1F5AC2}"/>
              </a:ext>
            </a:extLst>
          </p:cNvPr>
          <p:cNvSpPr/>
          <p:nvPr/>
        </p:nvSpPr>
        <p:spPr>
          <a:xfrm>
            <a:off x="5191958" y="3464274"/>
            <a:ext cx="3160616" cy="242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6" indent="-79378">
              <a:spcAft>
                <a:spcPts val="339"/>
              </a:spcAft>
              <a:buFont typeface="Arial" panose="020B0604020202020204" pitchFamily="34" charset="0"/>
              <a:buChar char="•"/>
            </a:pPr>
            <a:r>
              <a:rPr lang="pt-BR" altLang="pt-BR" sz="975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2 - Banco faz a análise para aprovação da proposta.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A4D1D686-2A6F-8325-8AF3-F16675088917}"/>
              </a:ext>
            </a:extLst>
          </p:cNvPr>
          <p:cNvSpPr/>
          <p:nvPr/>
        </p:nvSpPr>
        <p:spPr>
          <a:xfrm>
            <a:off x="5222440" y="3833604"/>
            <a:ext cx="3035065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6" indent="-79378">
              <a:spcAft>
                <a:spcPts val="339"/>
              </a:spcAft>
              <a:buFont typeface="Arial" panose="020B0604020202020204" pitchFamily="34" charset="0"/>
              <a:buChar char="•"/>
            </a:pPr>
            <a:r>
              <a:rPr lang="pt-BR" altLang="pt-BR" sz="975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3 - Verificação de informações é feita junto ao processador da folha de pagamentos ou benefícios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E6D088F5-201E-85E2-495D-E15DF0B44DCF}"/>
              </a:ext>
            </a:extLst>
          </p:cNvPr>
          <p:cNvSpPr/>
          <p:nvPr/>
        </p:nvSpPr>
        <p:spPr>
          <a:xfrm>
            <a:off x="5127145" y="4715648"/>
            <a:ext cx="218379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6" indent="-79378">
              <a:spcAft>
                <a:spcPts val="339"/>
              </a:spcAft>
              <a:buFont typeface="Arial" panose="020B0604020202020204" pitchFamily="34" charset="0"/>
              <a:buChar char="•"/>
            </a:pPr>
            <a:r>
              <a:rPr lang="pt-BR" altLang="pt-BR" sz="975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4 - Consulta ao sistema retorna a margem consignável disponível, devendo esta ser suficiente para amparar a operação.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B81F7835-1D82-9FDC-4510-0DC07AA292C9}"/>
              </a:ext>
            </a:extLst>
          </p:cNvPr>
          <p:cNvSpPr/>
          <p:nvPr/>
        </p:nvSpPr>
        <p:spPr>
          <a:xfrm>
            <a:off x="1791058" y="4214119"/>
            <a:ext cx="2361869" cy="542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6" indent="-79378">
              <a:spcAft>
                <a:spcPts val="339"/>
              </a:spcAft>
              <a:buFont typeface="Arial" panose="020B0604020202020204" pitchFamily="34" charset="0"/>
              <a:buChar char="•"/>
            </a:pPr>
            <a:r>
              <a:rPr lang="pt-BR" altLang="pt-BR" sz="975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5 - Uma vez a proposta aceita pelo consumidor, a operação é formalizada com a autorização para os descontos.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11A5D147-7BC5-8D4A-8026-10E276E6CA78}"/>
              </a:ext>
            </a:extLst>
          </p:cNvPr>
          <p:cNvSpPr/>
          <p:nvPr/>
        </p:nvSpPr>
        <p:spPr>
          <a:xfrm>
            <a:off x="1798910" y="4723804"/>
            <a:ext cx="2318210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6" indent="-79378">
              <a:spcAft>
                <a:spcPts val="339"/>
              </a:spcAft>
              <a:buFont typeface="Arial" panose="020B0604020202020204" pitchFamily="34" charset="0"/>
              <a:buChar char="•"/>
            </a:pPr>
            <a:r>
              <a:rPr lang="pt-BR" altLang="pt-BR" sz="975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6 - Margem é averbada (banco faz o pedido de averbação ao processador)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0B51A60-82EB-8A7D-FFE0-4889A944D614}"/>
              </a:ext>
            </a:extLst>
          </p:cNvPr>
          <p:cNvSpPr/>
          <p:nvPr/>
        </p:nvSpPr>
        <p:spPr>
          <a:xfrm>
            <a:off x="1791058" y="5092166"/>
            <a:ext cx="2629060" cy="242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6" indent="-79378">
              <a:spcAft>
                <a:spcPts val="339"/>
              </a:spcAft>
              <a:buFont typeface="Arial" panose="020B0604020202020204" pitchFamily="34" charset="0"/>
              <a:buChar char="•"/>
            </a:pPr>
            <a:r>
              <a:rPr lang="pt-BR" altLang="pt-BR" sz="975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7 - Crédito é liberado na conta do cliente.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F3CC11A1-78A9-C201-96A8-0FA7EE4E6EB1}"/>
              </a:ext>
            </a:extLst>
          </p:cNvPr>
          <p:cNvSpPr/>
          <p:nvPr/>
        </p:nvSpPr>
        <p:spPr>
          <a:xfrm>
            <a:off x="4203736" y="4440885"/>
            <a:ext cx="923409" cy="353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Banco consignante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0AD8213A-74BB-0EDD-D56A-70C667E4491E}"/>
              </a:ext>
            </a:extLst>
          </p:cNvPr>
          <p:cNvSpPr/>
          <p:nvPr/>
        </p:nvSpPr>
        <p:spPr>
          <a:xfrm>
            <a:off x="7238005" y="4813484"/>
            <a:ext cx="1228013" cy="29250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Processador/órgão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ADDC489A-DE5A-D5F5-8738-2DFD0912AE94}"/>
              </a:ext>
            </a:extLst>
          </p:cNvPr>
          <p:cNvSpPr txBox="1"/>
          <p:nvPr/>
        </p:nvSpPr>
        <p:spPr>
          <a:xfrm>
            <a:off x="7254256" y="5133762"/>
            <a:ext cx="121176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altLang="pt-BR" sz="750" i="1" dirty="0">
                <a:solidFill>
                  <a:srgbClr val="00396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Exemplos: Dataprev, Serpro</a:t>
            </a:r>
            <a:endParaRPr lang="pt-BR" sz="75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388D314F-6A17-BBFC-A139-81BDEBC9B0B0}"/>
              </a:ext>
            </a:extLst>
          </p:cNvPr>
          <p:cNvSpPr/>
          <p:nvPr/>
        </p:nvSpPr>
        <p:spPr>
          <a:xfrm>
            <a:off x="791900" y="2715327"/>
            <a:ext cx="3203258" cy="26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39"/>
              </a:spcAft>
            </a:pPr>
            <a:r>
              <a:rPr lang="pt-BR" altLang="pt-BR" sz="1125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Funcionamento do produto (fluxo básico)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FB72448C-1B8B-6342-3C09-8F621B37C82D}"/>
              </a:ext>
            </a:extLst>
          </p:cNvPr>
          <p:cNvSpPr/>
          <p:nvPr/>
        </p:nvSpPr>
        <p:spPr>
          <a:xfrm>
            <a:off x="791900" y="2994570"/>
            <a:ext cx="311927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39"/>
              </a:spcAft>
            </a:pPr>
            <a:r>
              <a:rPr lang="pt-BR" altLang="pt-BR" sz="9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Consumidor pode procurar o Banco por meio de canais próprios ou terceiros (Correspondentes), de forma física ou digital.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B59DC60E-7142-C80E-44AC-2D4D8E14D9E9}"/>
              </a:ext>
            </a:extLst>
          </p:cNvPr>
          <p:cNvSpPr/>
          <p:nvPr/>
        </p:nvSpPr>
        <p:spPr>
          <a:xfrm>
            <a:off x="5442001" y="3020181"/>
            <a:ext cx="30240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39"/>
              </a:spcAft>
            </a:pPr>
            <a:r>
              <a:rPr lang="pt-BR" altLang="pt-BR" sz="9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beneficiário precisa autorizar/efetuar o desbloqueio do benefício e/ou consulta de informações pelo banco.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A56A38C6-2475-78C5-FC07-4AD463E5BE8F}"/>
              </a:ext>
            </a:extLst>
          </p:cNvPr>
          <p:cNvSpPr/>
          <p:nvPr/>
        </p:nvSpPr>
        <p:spPr>
          <a:xfrm>
            <a:off x="813578" y="5400741"/>
            <a:ext cx="27090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39"/>
              </a:spcAft>
            </a:pPr>
            <a:r>
              <a:rPr lang="pt-BR" altLang="pt-BR" sz="9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Convênios não permitem em suas regras que o pedido de averbação ocorra antes da formalização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FA09CC73-B2DA-C082-BFD9-A3B941F8ED7C}"/>
              </a:ext>
            </a:extLst>
          </p:cNvPr>
          <p:cNvSpPr/>
          <p:nvPr/>
        </p:nvSpPr>
        <p:spPr>
          <a:xfrm>
            <a:off x="856373" y="4012339"/>
            <a:ext cx="942539" cy="32773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Consumidor</a:t>
            </a:r>
          </a:p>
          <a:p>
            <a:pPr algn="ctr"/>
            <a:r>
              <a:rPr lang="pt-B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(beneficiário)</a:t>
            </a:r>
          </a:p>
        </p:txBody>
      </p:sp>
      <p:cxnSp>
        <p:nvCxnSpPr>
          <p:cNvPr id="35" name="Conector reto 3">
            <a:extLst>
              <a:ext uri="{FF2B5EF4-FFF2-40B4-BE49-F238E27FC236}">
                <a16:creationId xmlns:a16="http://schemas.microsoft.com/office/drawing/2014/main" id="{3D862A1E-C4DD-5A72-BDE3-7C486C5F24CB}"/>
              </a:ext>
            </a:extLst>
          </p:cNvPr>
          <p:cNvCxnSpPr/>
          <p:nvPr/>
        </p:nvCxnSpPr>
        <p:spPr>
          <a:xfrm>
            <a:off x="465411" y="1350611"/>
            <a:ext cx="70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tângulo 35">
            <a:extLst>
              <a:ext uri="{FF2B5EF4-FFF2-40B4-BE49-F238E27FC236}">
                <a16:creationId xmlns:a16="http://schemas.microsoft.com/office/drawing/2014/main" id="{B08B9A67-2D02-CCBF-C8BA-C23D4F8D46AE}"/>
              </a:ext>
            </a:extLst>
          </p:cNvPr>
          <p:cNvSpPr/>
          <p:nvPr/>
        </p:nvSpPr>
        <p:spPr>
          <a:xfrm>
            <a:off x="466983" y="1940627"/>
            <a:ext cx="7162898" cy="4385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/>
            <a:r>
              <a:rPr lang="pt-BR" sz="1125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Além disso, para  contratar crédito consignado, o cliente precisa possuir a chamada “margem”. </a:t>
            </a:r>
          </a:p>
          <a:p>
            <a:pPr algn="just"/>
            <a:r>
              <a:rPr lang="pt-BR" sz="1125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principal objetivo da margem é evitar o superendividamento do cliente.</a:t>
            </a: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28227444-38A6-9831-8157-1CE43C88FBA1}"/>
              </a:ext>
            </a:extLst>
          </p:cNvPr>
          <p:cNvSpPr/>
          <p:nvPr/>
        </p:nvSpPr>
        <p:spPr>
          <a:xfrm>
            <a:off x="465413" y="2657800"/>
            <a:ext cx="8240161" cy="3197915"/>
          </a:xfrm>
          <a:prstGeom prst="rect">
            <a:avLst/>
          </a:prstGeom>
          <a:noFill/>
          <a:ln>
            <a:solidFill>
              <a:srgbClr val="329AB8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1"/>
          </a:p>
        </p:txBody>
      </p:sp>
      <p:pic>
        <p:nvPicPr>
          <p:cNvPr id="41" name="Picture 15">
            <a:extLst>
              <a:ext uri="{FF2B5EF4-FFF2-40B4-BE49-F238E27FC236}">
                <a16:creationId xmlns:a16="http://schemas.microsoft.com/office/drawing/2014/main" id="{F0B15C27-DAD5-8B4C-1EAE-B995B6DEAE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82149" y="915034"/>
            <a:ext cx="559707" cy="7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20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>
            <a:extLst>
              <a:ext uri="{FF2B5EF4-FFF2-40B4-BE49-F238E27FC236}">
                <a16:creationId xmlns:a16="http://schemas.microsoft.com/office/drawing/2014/main" id="{429F269A-D462-7D25-8E27-3C603B749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149" y="915034"/>
            <a:ext cx="559707" cy="76774"/>
          </a:xfrm>
          <a:prstGeom prst="rect">
            <a:avLst/>
          </a:prstGeom>
        </p:spPr>
      </p:pic>
      <p:sp>
        <p:nvSpPr>
          <p:cNvPr id="5" name="Forma Livre 18">
            <a:extLst>
              <a:ext uri="{FF2B5EF4-FFF2-40B4-BE49-F238E27FC236}">
                <a16:creationId xmlns:a16="http://schemas.microsoft.com/office/drawing/2014/main" id="{A7574BE6-CEC5-E6D6-E2A2-8F660F193CCB}"/>
              </a:ext>
            </a:extLst>
          </p:cNvPr>
          <p:cNvSpPr/>
          <p:nvPr/>
        </p:nvSpPr>
        <p:spPr>
          <a:xfrm>
            <a:off x="3459768" y="857252"/>
            <a:ext cx="5684232" cy="6000743"/>
          </a:xfrm>
          <a:custGeom>
            <a:avLst/>
            <a:gdLst>
              <a:gd name="connsiteX0" fmla="*/ 7921546 w 7921546"/>
              <a:gd name="connsiteY0" fmla="*/ 0 h 5143501"/>
              <a:gd name="connsiteX1" fmla="*/ 7921546 w 7921546"/>
              <a:gd name="connsiteY1" fmla="*/ 5143501 h 5143501"/>
              <a:gd name="connsiteX2" fmla="*/ 2999687 w 7921546"/>
              <a:gd name="connsiteY2" fmla="*/ 5143501 h 5143501"/>
              <a:gd name="connsiteX3" fmla="*/ 2997539 w 7921546"/>
              <a:gd name="connsiteY3" fmla="*/ 5143501 h 5143501"/>
              <a:gd name="connsiteX4" fmla="*/ 0 w 7921546"/>
              <a:gd name="connsiteY4" fmla="*/ 5143501 h 5143501"/>
              <a:gd name="connsiteX5" fmla="*/ 4920684 w 7921546"/>
              <a:gd name="connsiteY5" fmla="*/ 1 h 5143501"/>
              <a:gd name="connsiteX6" fmla="*/ 7920371 w 7921546"/>
              <a:gd name="connsiteY6" fmla="*/ 1 h 5143501"/>
              <a:gd name="connsiteX7" fmla="*/ 6181251 w 7921546"/>
              <a:gd name="connsiteY7" fmla="*/ 1817871 h 514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21546" h="5143501">
                <a:moveTo>
                  <a:pt x="7921546" y="0"/>
                </a:moveTo>
                <a:lnTo>
                  <a:pt x="7921546" y="5143501"/>
                </a:lnTo>
                <a:lnTo>
                  <a:pt x="2999687" y="5143501"/>
                </a:lnTo>
                <a:lnTo>
                  <a:pt x="2997539" y="5143501"/>
                </a:lnTo>
                <a:lnTo>
                  <a:pt x="0" y="5143501"/>
                </a:lnTo>
                <a:lnTo>
                  <a:pt x="4920684" y="1"/>
                </a:lnTo>
                <a:lnTo>
                  <a:pt x="7920371" y="1"/>
                </a:lnTo>
                <a:lnTo>
                  <a:pt x="6181251" y="1817871"/>
                </a:lnTo>
                <a:close/>
              </a:path>
            </a:pathLst>
          </a:custGeom>
          <a:solidFill>
            <a:srgbClr val="CBCCCE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sz="140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3175C85-4098-90C3-2CBB-98F6762D00A6}"/>
              </a:ext>
            </a:extLst>
          </p:cNvPr>
          <p:cNvSpPr/>
          <p:nvPr/>
        </p:nvSpPr>
        <p:spPr>
          <a:xfrm>
            <a:off x="439958" y="1502734"/>
            <a:ext cx="39604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18">
              <a:buClrTx/>
              <a:defRPr/>
            </a:pPr>
            <a:r>
              <a:rPr lang="pt-BR" sz="1100" b="1" kern="1200" dirty="0">
                <a:solidFill>
                  <a:srgbClr val="329AB8"/>
                </a:solidFill>
                <a:latin typeface="Calibri" panose="020F0502020204030204"/>
                <a:ea typeface="+mn-ea"/>
                <a:cs typeface="+mn-cs"/>
              </a:rPr>
              <a:t>Saldo total da carteira – Consignado (R$ MM)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2298541-5CCB-0073-6F83-0A79B16905F5}"/>
              </a:ext>
            </a:extLst>
          </p:cNvPr>
          <p:cNvSpPr/>
          <p:nvPr/>
        </p:nvSpPr>
        <p:spPr>
          <a:xfrm>
            <a:off x="391780" y="4263189"/>
            <a:ext cx="147522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18">
              <a:spcAft>
                <a:spcPts val="600"/>
              </a:spcAft>
              <a:buClrTx/>
              <a:defRPr/>
            </a:pPr>
            <a:r>
              <a:rPr lang="pt-BR" sz="11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  <a:ea typeface="+mn-ea"/>
                <a:cs typeface="+mn-cs"/>
              </a:rPr>
              <a:t>O crédito consignado representa 32% </a:t>
            </a:r>
            <a:r>
              <a:rPr lang="pt-BR" sz="11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  <a:ea typeface="+mn-ea"/>
                <a:cs typeface="+mn-cs"/>
              </a:rPr>
              <a:t>de todo o saldo de crédito para PF </a:t>
            </a:r>
            <a:r>
              <a:rPr lang="pt-BR" sz="11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  <a:ea typeface="+mn-ea"/>
                <a:cs typeface="+mn-cs"/>
              </a:rPr>
              <a:t>com recursos livres </a:t>
            </a:r>
            <a:r>
              <a:rPr lang="pt-BR" sz="11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  <a:ea typeface="+mn-ea"/>
                <a:cs typeface="+mn-cs"/>
              </a:rPr>
              <a:t>(julho/2024)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DCC5DAE-5D55-87AC-4036-4BC8B41AD6DC}"/>
              </a:ext>
            </a:extLst>
          </p:cNvPr>
          <p:cNvSpPr/>
          <p:nvPr/>
        </p:nvSpPr>
        <p:spPr>
          <a:xfrm>
            <a:off x="391780" y="5661372"/>
            <a:ext cx="157168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18">
              <a:buClrTx/>
              <a:defRPr/>
            </a:pPr>
            <a:r>
              <a:rPr lang="pt-BR" sz="900" i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  <a:ea typeface="+mn-ea"/>
                <a:cs typeface="+mn-cs"/>
              </a:rPr>
              <a:t>Fonte: BC</a:t>
            </a:r>
          </a:p>
        </p:txBody>
      </p:sp>
      <p:sp>
        <p:nvSpPr>
          <p:cNvPr id="9" name="Chave Esquerda 8">
            <a:extLst>
              <a:ext uri="{FF2B5EF4-FFF2-40B4-BE49-F238E27FC236}">
                <a16:creationId xmlns:a16="http://schemas.microsoft.com/office/drawing/2014/main" id="{69B964AC-3CA4-8E9D-2875-466ABE453113}"/>
              </a:ext>
            </a:extLst>
          </p:cNvPr>
          <p:cNvSpPr/>
          <p:nvPr/>
        </p:nvSpPr>
        <p:spPr>
          <a:xfrm>
            <a:off x="4397721" y="1598838"/>
            <a:ext cx="175237" cy="767486"/>
          </a:xfrm>
          <a:prstGeom prst="leftBrace">
            <a:avLst>
              <a:gd name="adj1" fmla="val 8333"/>
              <a:gd name="adj2" fmla="val 52592"/>
            </a:avLst>
          </a:prstGeom>
          <a:ln>
            <a:solidFill>
              <a:schemeClr val="tx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40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1B6D9A9-FFB6-742B-9CE7-4F34D73F25C8}"/>
              </a:ext>
            </a:extLst>
          </p:cNvPr>
          <p:cNvSpPr txBox="1"/>
          <p:nvPr/>
        </p:nvSpPr>
        <p:spPr>
          <a:xfrm>
            <a:off x="4593314" y="1594573"/>
            <a:ext cx="1464588" cy="823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pt-BR" sz="1125" i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 modalidade:</a:t>
            </a:r>
          </a:p>
          <a:p>
            <a:pPr marL="92078" indent="-92078">
              <a:buFont typeface="Arial" panose="020B0604020202020204" pitchFamily="34" charset="0"/>
              <a:buChar char="•"/>
            </a:pPr>
            <a:r>
              <a:rPr lang="pt-BR" sz="1125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INSS: 39,8%</a:t>
            </a:r>
          </a:p>
          <a:p>
            <a:pPr marL="92078" indent="-92078">
              <a:buFont typeface="Arial" panose="020B0604020202020204" pitchFamily="34" charset="0"/>
              <a:buChar char="•"/>
            </a:pPr>
            <a:r>
              <a:rPr lang="pt-BR" sz="1125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Privado: 6,1%</a:t>
            </a:r>
          </a:p>
          <a:p>
            <a:pPr marL="92078" indent="-92078">
              <a:buFont typeface="Arial" panose="020B0604020202020204" pitchFamily="34" charset="0"/>
              <a:buChar char="•"/>
            </a:pPr>
            <a:r>
              <a:rPr lang="pt-BR" sz="1125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Público: 54,1%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01A1CF6-51C9-16B3-AFEA-F111FD1D57E6}"/>
              </a:ext>
            </a:extLst>
          </p:cNvPr>
          <p:cNvSpPr/>
          <p:nvPr/>
        </p:nvSpPr>
        <p:spPr>
          <a:xfrm>
            <a:off x="439958" y="1109746"/>
            <a:ext cx="7617530" cy="265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altLang="pt-BR" sz="1500" b="1" kern="12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Crédito Consignado (estatísticas gerais)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F88FD5EA-A61A-9B2E-DD3A-9447273C2019}"/>
              </a:ext>
            </a:extLst>
          </p:cNvPr>
          <p:cNvSpPr txBox="1"/>
          <p:nvPr/>
        </p:nvSpPr>
        <p:spPr>
          <a:xfrm>
            <a:off x="6057904" y="2438234"/>
            <a:ext cx="284717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1219215">
              <a:spcAft>
                <a:spcPts val="1600"/>
              </a:spcAft>
              <a:buClrTx/>
              <a:defRPr sz="2933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pPr algn="l"/>
            <a:r>
              <a:rPr lang="pt-BR" sz="1200" dirty="0"/>
              <a:t>O crédito consignado apresenta a menor taxa do mercado – vide comparativo de taxas (% a.m.) com outras modalidades: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D3B0DBCD-44CA-27E2-32FF-D3AD4F6BAC88}"/>
              </a:ext>
            </a:extLst>
          </p:cNvPr>
          <p:cNvSpPr txBox="1"/>
          <p:nvPr/>
        </p:nvSpPr>
        <p:spPr>
          <a:xfrm>
            <a:off x="5377645" y="4778823"/>
            <a:ext cx="3043562" cy="230832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1219215">
              <a:spcAft>
                <a:spcPts val="1600"/>
              </a:spcAft>
              <a:buClrTx/>
              <a:defRPr sz="2933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pPr algn="l"/>
            <a:r>
              <a:rPr lang="pt-BR" sz="900" b="0" i="1" dirty="0"/>
              <a:t>Fonte: BC (julho/2024)</a:t>
            </a:r>
          </a:p>
        </p:txBody>
      </p:sp>
      <p:cxnSp>
        <p:nvCxnSpPr>
          <p:cNvPr id="26" name="Conector reto 28">
            <a:extLst>
              <a:ext uri="{FF2B5EF4-FFF2-40B4-BE49-F238E27FC236}">
                <a16:creationId xmlns:a16="http://schemas.microsoft.com/office/drawing/2014/main" id="{6020AA59-7A20-30C0-6A82-DF76FC73DF2C}"/>
              </a:ext>
            </a:extLst>
          </p:cNvPr>
          <p:cNvCxnSpPr/>
          <p:nvPr/>
        </p:nvCxnSpPr>
        <p:spPr>
          <a:xfrm>
            <a:off x="469578" y="1390581"/>
            <a:ext cx="6061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spaço Reservado para Número de Slide 3">
            <a:extLst>
              <a:ext uri="{FF2B5EF4-FFF2-40B4-BE49-F238E27FC236}">
                <a16:creationId xmlns:a16="http://schemas.microsoft.com/office/drawing/2014/main" id="{9C372F96-D55F-2FF1-371A-70BF5DD3CCCC}"/>
              </a:ext>
            </a:extLst>
          </p:cNvPr>
          <p:cNvSpPr txBox="1">
            <a:spLocks/>
          </p:cNvSpPr>
          <p:nvPr/>
        </p:nvSpPr>
        <p:spPr>
          <a:xfrm>
            <a:off x="7438046" y="5661372"/>
            <a:ext cx="1543050" cy="1625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84CFCFC-CB26-674E-81B4-75A57EB4C581}" type="slidenum">
              <a:rPr lang="en-US" sz="825"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6</a:t>
            </a:fld>
            <a:endParaRPr lang="en-US" sz="82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Imagem 29" descr="Tela de computador com letras brancas&#10;&#10;Descrição gerada automaticamente">
            <a:extLst>
              <a:ext uri="{FF2B5EF4-FFF2-40B4-BE49-F238E27FC236}">
                <a16:creationId xmlns:a16="http://schemas.microsoft.com/office/drawing/2014/main" id="{AB807287-4C0D-2E29-9B10-B59701359F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41" y="1725793"/>
            <a:ext cx="4153356" cy="1734946"/>
          </a:xfrm>
          <a:prstGeom prst="rect">
            <a:avLst/>
          </a:prstGeom>
        </p:spPr>
      </p:pic>
      <p:pic>
        <p:nvPicPr>
          <p:cNvPr id="32" name="Imagem 31" descr="Cd com letras&#10;&#10;Descrição gerada automaticamente com confiança média">
            <a:extLst>
              <a:ext uri="{FF2B5EF4-FFF2-40B4-BE49-F238E27FC236}">
                <a16:creationId xmlns:a16="http://schemas.microsoft.com/office/drawing/2014/main" id="{E0A7D661-B3F4-62A9-B63E-A5E4A4007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02" y="3683798"/>
            <a:ext cx="3592153" cy="2172130"/>
          </a:xfrm>
          <a:prstGeom prst="rect">
            <a:avLst/>
          </a:prstGeom>
        </p:spPr>
      </p:pic>
      <p:pic>
        <p:nvPicPr>
          <p:cNvPr id="34" name="Imagem 33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9D426685-34DA-6A29-9B40-DF45C34851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728" y="3104924"/>
            <a:ext cx="4153356" cy="185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50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80B3A-D7E7-29B8-33B5-18B01B5EC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>
            <a:extLst>
              <a:ext uri="{FF2B5EF4-FFF2-40B4-BE49-F238E27FC236}">
                <a16:creationId xmlns:a16="http://schemas.microsoft.com/office/drawing/2014/main" id="{E9852DFF-E53C-6FAD-6CC6-4B3DBA7A3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149" y="915034"/>
            <a:ext cx="559707" cy="76774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7581415B-E1EB-7A9F-B04F-58BA1EC4C37E}"/>
              </a:ext>
            </a:extLst>
          </p:cNvPr>
          <p:cNvSpPr/>
          <p:nvPr/>
        </p:nvSpPr>
        <p:spPr>
          <a:xfrm>
            <a:off x="439958" y="1109746"/>
            <a:ext cx="7617530" cy="265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altLang="pt-BR" sz="1500" b="1" kern="12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Crédito Consignado (pesquisa junto ao público tomador)</a:t>
            </a:r>
          </a:p>
        </p:txBody>
      </p:sp>
      <p:cxnSp>
        <p:nvCxnSpPr>
          <p:cNvPr id="26" name="Conector reto 28">
            <a:extLst>
              <a:ext uri="{FF2B5EF4-FFF2-40B4-BE49-F238E27FC236}">
                <a16:creationId xmlns:a16="http://schemas.microsoft.com/office/drawing/2014/main" id="{D8103102-D51B-D5A3-EA80-9C08740F51A1}"/>
              </a:ext>
            </a:extLst>
          </p:cNvPr>
          <p:cNvCxnSpPr/>
          <p:nvPr/>
        </p:nvCxnSpPr>
        <p:spPr>
          <a:xfrm>
            <a:off x="469578" y="1390581"/>
            <a:ext cx="6061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4204526-3704-7370-8E50-55D9DD82BCD8}"/>
              </a:ext>
            </a:extLst>
          </p:cNvPr>
          <p:cNvSpPr txBox="1"/>
          <p:nvPr/>
        </p:nvSpPr>
        <p:spPr>
          <a:xfrm>
            <a:off x="487063" y="1680252"/>
            <a:ext cx="6447873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27">
              <a:lnSpc>
                <a:spcPct val="90000"/>
              </a:lnSpc>
              <a:spcBef>
                <a:spcPts val="750"/>
              </a:spcBef>
              <a:buClrTx/>
              <a:defRPr/>
            </a:pPr>
            <a:r>
              <a:rPr lang="pt-BR" sz="1200" b="1" kern="1200" dirty="0">
                <a:solidFill>
                  <a:srgbClr val="329AB8"/>
                </a:solidFill>
                <a:latin typeface="Trebuchet MS" panose="020B0603020202020204" pitchFamily="34" charset="0"/>
                <a:ea typeface="+mn-ea"/>
                <a:cs typeface="CircularXX TT Black" panose="020B0A04010101010104" pitchFamily="34" charset="0"/>
              </a:rPr>
              <a:t>Como você utilizou o dinheiro do empréstimo consignado contratado?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9BBB7A1A-C09B-0704-7F87-B1360C861E74}"/>
              </a:ext>
            </a:extLst>
          </p:cNvPr>
          <p:cNvSpPr txBox="1">
            <a:spLocks/>
          </p:cNvSpPr>
          <p:nvPr/>
        </p:nvSpPr>
        <p:spPr>
          <a:xfrm>
            <a:off x="587804" y="5245907"/>
            <a:ext cx="4342895" cy="22654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27">
              <a:buClrTx/>
              <a:defRPr/>
            </a:pPr>
            <a:r>
              <a:rPr lang="pt-BR" sz="9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*Total ultrapassa 100% pois é admitida mais de uma opção por respondente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4CA108C7-C717-3F7F-F02D-5EFF5F1C474D}"/>
              </a:ext>
            </a:extLst>
          </p:cNvPr>
          <p:cNvSpPr/>
          <p:nvPr/>
        </p:nvSpPr>
        <p:spPr>
          <a:xfrm>
            <a:off x="485228" y="5798105"/>
            <a:ext cx="1580035" cy="21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defRPr/>
            </a:pPr>
            <a:r>
              <a:rPr lang="pt-BR" sz="788" b="1" i="1" kern="1200" dirty="0">
                <a:latin typeface="Trebuchet MS" panose="020B0603020202020204" pitchFamily="34" charset="0"/>
                <a:ea typeface="+mn-ea"/>
                <a:cs typeface="Calibri" panose="020F0502020204030204" pitchFamily="34" charset="0"/>
              </a:rPr>
              <a:t>Fonte: </a:t>
            </a:r>
            <a:r>
              <a:rPr lang="pt-BR" sz="788" i="1" kern="1200" dirty="0">
                <a:latin typeface="Trebuchet MS" panose="020B0603020202020204" pitchFamily="34" charset="0"/>
                <a:ea typeface="+mn-ea"/>
                <a:cs typeface="Calibri" panose="020F0502020204030204" pitchFamily="34" charset="0"/>
              </a:rPr>
              <a:t>IFs associadas ABBC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C5DDDF0-2BED-7EE6-DAE3-3F3F1225181D}"/>
              </a:ext>
            </a:extLst>
          </p:cNvPr>
          <p:cNvSpPr txBox="1"/>
          <p:nvPr/>
        </p:nvSpPr>
        <p:spPr>
          <a:xfrm>
            <a:off x="487063" y="1441837"/>
            <a:ext cx="6447873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1828800">
              <a:lnSpc>
                <a:spcPct val="90000"/>
              </a:lnSpc>
              <a:spcBef>
                <a:spcPts val="2000"/>
              </a:spcBef>
              <a:buClrTx/>
              <a:defRPr sz="3200" b="1" kern="120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CircularXX TT Black" panose="020B0A04010101010104" pitchFamily="34" charset="0"/>
              </a:defRPr>
            </a:lvl1pPr>
          </a:lstStyle>
          <a:p>
            <a:r>
              <a:rPr lang="pt-BR" sz="1200" dirty="0">
                <a:solidFill>
                  <a:srgbClr val="329AB8"/>
                </a:solidFill>
              </a:rPr>
              <a:t>Perfil de utilização pelos clientes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B0E517C-0DEE-C97C-EACE-127CE933902A}"/>
              </a:ext>
            </a:extLst>
          </p:cNvPr>
          <p:cNvSpPr txBox="1"/>
          <p:nvPr/>
        </p:nvSpPr>
        <p:spPr>
          <a:xfrm>
            <a:off x="5890999" y="2228814"/>
            <a:ext cx="3054791" cy="1131079"/>
          </a:xfrm>
          <a:prstGeom prst="rect">
            <a:avLst/>
          </a:prstGeom>
          <a:solidFill>
            <a:srgbClr val="DCF3F9"/>
          </a:solidFill>
        </p:spPr>
        <p:txBody>
          <a:bodyPr wrap="square">
            <a:spAutoFit/>
          </a:bodyPr>
          <a:lstStyle/>
          <a:p>
            <a:pPr algn="just">
              <a:spcAft>
                <a:spcPts val="225"/>
              </a:spcAft>
            </a:pPr>
            <a:r>
              <a:rPr lang="pt-BR" sz="1125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maioria dos clientes utiliza o crédito consignado para pagar dívidas mais caras e de curto prazo, como cartão de crédito e cheque especial, e para despesas básicas e de sobrevivência, como compra de remédios e de alimentos.</a:t>
            </a:r>
          </a:p>
        </p:txBody>
      </p:sp>
      <p:pic>
        <p:nvPicPr>
          <p:cNvPr id="19" name="Imagem 18" descr="Uma imagem contendo Aplicativo&#10;&#10;Descrição gerada automaticamente">
            <a:extLst>
              <a:ext uri="{FF2B5EF4-FFF2-40B4-BE49-F238E27FC236}">
                <a16:creationId xmlns:a16="http://schemas.microsoft.com/office/drawing/2014/main" id="{8B2F56C1-DCB0-5FB9-6B6D-58C59F4A1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97" y="2236925"/>
            <a:ext cx="7772400" cy="2711714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11A72256-F8FB-147C-14AD-67F57A94DA3C}"/>
              </a:ext>
            </a:extLst>
          </p:cNvPr>
          <p:cNvSpPr/>
          <p:nvPr/>
        </p:nvSpPr>
        <p:spPr>
          <a:xfrm>
            <a:off x="439958" y="2315007"/>
            <a:ext cx="3271042" cy="265704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2" name="Conector reto 6">
            <a:extLst>
              <a:ext uri="{FF2B5EF4-FFF2-40B4-BE49-F238E27FC236}">
                <a16:creationId xmlns:a16="http://schemas.microsoft.com/office/drawing/2014/main" id="{BAAB2104-9D05-3F2D-337E-96C87009AEE4}"/>
              </a:ext>
            </a:extLst>
          </p:cNvPr>
          <p:cNvCxnSpPr>
            <a:cxnSpLocks/>
          </p:cNvCxnSpPr>
          <p:nvPr/>
        </p:nvCxnSpPr>
        <p:spPr>
          <a:xfrm>
            <a:off x="3711000" y="2491934"/>
            <a:ext cx="2179999" cy="0"/>
          </a:xfrm>
          <a:prstGeom prst="line">
            <a:avLst/>
          </a:prstGeom>
          <a:ln w="15875">
            <a:solidFill>
              <a:srgbClr val="66CC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7113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A44A3-39CC-14B5-F444-3061608E3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>
            <a:extLst>
              <a:ext uri="{FF2B5EF4-FFF2-40B4-BE49-F238E27FC236}">
                <a16:creationId xmlns:a16="http://schemas.microsoft.com/office/drawing/2014/main" id="{B57EDBF2-5DA1-AA8C-5599-BB65AF95B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149" y="915034"/>
            <a:ext cx="559707" cy="76774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2680B34E-0DCF-28B8-440B-687D0D9FBFE1}"/>
              </a:ext>
            </a:extLst>
          </p:cNvPr>
          <p:cNvSpPr/>
          <p:nvPr/>
        </p:nvSpPr>
        <p:spPr>
          <a:xfrm>
            <a:off x="439958" y="1109746"/>
            <a:ext cx="7617530" cy="265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altLang="pt-BR" sz="1500" b="1" kern="12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Crédito Consignado (direitos e obrigações legais e normativas)</a:t>
            </a:r>
          </a:p>
        </p:txBody>
      </p:sp>
      <p:cxnSp>
        <p:nvCxnSpPr>
          <p:cNvPr id="26" name="Conector reto 28">
            <a:extLst>
              <a:ext uri="{FF2B5EF4-FFF2-40B4-BE49-F238E27FC236}">
                <a16:creationId xmlns:a16="http://schemas.microsoft.com/office/drawing/2014/main" id="{30220E31-D47C-8F4D-F169-06992D83676A}"/>
              </a:ext>
            </a:extLst>
          </p:cNvPr>
          <p:cNvCxnSpPr/>
          <p:nvPr/>
        </p:nvCxnSpPr>
        <p:spPr>
          <a:xfrm>
            <a:off x="469578" y="1390581"/>
            <a:ext cx="6061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2F1D996-5208-2EEB-862B-8045B938FA52}"/>
              </a:ext>
            </a:extLst>
          </p:cNvPr>
          <p:cNvSpPr txBox="1"/>
          <p:nvPr/>
        </p:nvSpPr>
        <p:spPr>
          <a:xfrm>
            <a:off x="487063" y="1680252"/>
            <a:ext cx="76641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oferta e a concessão do crédito consignado </a:t>
            </a:r>
            <a:r>
              <a:rPr lang="pt-BR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requer atenção especial</a:t>
            </a:r>
            <a:r>
              <a:rPr lang="pt-BR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 qual deve seguir um </a:t>
            </a:r>
            <a:r>
              <a:rPr lang="pt-BR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caráter diretivo e protetivo para o tomador</a:t>
            </a:r>
            <a:r>
              <a:rPr lang="pt-BR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F874DC0-2666-31ED-9FA7-026B1D0943CD}"/>
              </a:ext>
            </a:extLst>
          </p:cNvPr>
          <p:cNvSpPr txBox="1"/>
          <p:nvPr/>
        </p:nvSpPr>
        <p:spPr>
          <a:xfrm>
            <a:off x="487063" y="1441838"/>
            <a:ext cx="8369554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1828800">
              <a:lnSpc>
                <a:spcPct val="90000"/>
              </a:lnSpc>
              <a:spcBef>
                <a:spcPts val="2000"/>
              </a:spcBef>
              <a:buClrTx/>
              <a:defRPr sz="3200" b="1" kern="120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CircularXX TT Black" panose="020B0A04010101010104" pitchFamily="34" charset="0"/>
              </a:defRPr>
            </a:lvl1pPr>
          </a:lstStyle>
          <a:p>
            <a:r>
              <a:rPr lang="pt-BR" sz="1200" dirty="0">
                <a:solidFill>
                  <a:srgbClr val="329AB8"/>
                </a:solidFill>
              </a:rPr>
              <a:t>Há um conjunto de Leis e normas relevante a ser cumprido pelas </a:t>
            </a:r>
            <a:r>
              <a:rPr lang="pt-BR" sz="1200" dirty="0" err="1">
                <a:solidFill>
                  <a:srgbClr val="329AB8"/>
                </a:solidFill>
              </a:rPr>
              <a:t>IFs</a:t>
            </a:r>
            <a:r>
              <a:rPr lang="pt-BR" sz="1200" dirty="0">
                <a:solidFill>
                  <a:srgbClr val="329AB8"/>
                </a:solidFill>
              </a:rPr>
              <a:t> no âmbito do produto crédito consignado</a:t>
            </a:r>
          </a:p>
        </p:txBody>
      </p:sp>
      <p:pic>
        <p:nvPicPr>
          <p:cNvPr id="4" name="Imagem 3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F95770CE-7BFD-ED10-6C17-1BF338BEC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3" y="2380331"/>
            <a:ext cx="7772400" cy="402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278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34511-7469-04FE-4E14-F34F0D17F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A black and grey logo&#10;&#10;Descrição gerada automaticamente">
            <a:extLst>
              <a:ext uri="{FF2B5EF4-FFF2-40B4-BE49-F238E27FC236}">
                <a16:creationId xmlns:a16="http://schemas.microsoft.com/office/drawing/2014/main" id="{59F3BF68-F596-A394-5453-10F41E658F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6422571" y="991808"/>
            <a:ext cx="3423331" cy="4623640"/>
          </a:xfrm>
          <a:prstGeom prst="rect">
            <a:avLst/>
          </a:prstGeom>
          <a:ln>
            <a:noFill/>
          </a:ln>
        </p:spPr>
      </p:pic>
      <p:pic>
        <p:nvPicPr>
          <p:cNvPr id="3" name="Picture 15">
            <a:extLst>
              <a:ext uri="{FF2B5EF4-FFF2-40B4-BE49-F238E27FC236}">
                <a16:creationId xmlns:a16="http://schemas.microsoft.com/office/drawing/2014/main" id="{03609688-5FD9-DEE4-F774-EDF6F0343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2149" y="915034"/>
            <a:ext cx="559707" cy="76774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63654533-4466-2223-9F05-8736703B0C24}"/>
              </a:ext>
            </a:extLst>
          </p:cNvPr>
          <p:cNvSpPr/>
          <p:nvPr/>
        </p:nvSpPr>
        <p:spPr>
          <a:xfrm>
            <a:off x="439958" y="1109746"/>
            <a:ext cx="7617530" cy="265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altLang="pt-BR" sz="1500" b="1" kern="12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Crédito Consignado - Relevância</a:t>
            </a:r>
          </a:p>
        </p:txBody>
      </p:sp>
      <p:cxnSp>
        <p:nvCxnSpPr>
          <p:cNvPr id="26" name="Conector reto 28">
            <a:extLst>
              <a:ext uri="{FF2B5EF4-FFF2-40B4-BE49-F238E27FC236}">
                <a16:creationId xmlns:a16="http://schemas.microsoft.com/office/drawing/2014/main" id="{E1489593-6703-F502-C75E-01CBFD957EEB}"/>
              </a:ext>
            </a:extLst>
          </p:cNvPr>
          <p:cNvCxnSpPr/>
          <p:nvPr/>
        </p:nvCxnSpPr>
        <p:spPr>
          <a:xfrm>
            <a:off x="469578" y="1390581"/>
            <a:ext cx="6061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FAB364F-C085-7CB1-7F5C-EADF7D439491}"/>
              </a:ext>
            </a:extLst>
          </p:cNvPr>
          <p:cNvSpPr txBox="1"/>
          <p:nvPr/>
        </p:nvSpPr>
        <p:spPr>
          <a:xfrm>
            <a:off x="487063" y="1441838"/>
            <a:ext cx="8369554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1828800">
              <a:lnSpc>
                <a:spcPct val="90000"/>
              </a:lnSpc>
              <a:spcBef>
                <a:spcPts val="2000"/>
              </a:spcBef>
              <a:buClrTx/>
              <a:defRPr sz="3200" b="1" kern="120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CircularXX TT Black" panose="020B0A04010101010104" pitchFamily="34" charset="0"/>
              </a:defRPr>
            </a:lvl1pPr>
          </a:lstStyle>
          <a:p>
            <a:r>
              <a:rPr lang="pt-BR" altLang="pt-BR" sz="1200" dirty="0">
                <a:solidFill>
                  <a:srgbClr val="000000"/>
                </a:solidFill>
                <a:latin typeface="Arial"/>
                <a:cs typeface="Calibri"/>
              </a:rPr>
              <a:t>O crédito consignado apresenta </a:t>
            </a:r>
            <a:r>
              <a:rPr lang="pt-BR" altLang="pt-BR" sz="1200" b="1" dirty="0">
                <a:solidFill>
                  <a:srgbClr val="000000"/>
                </a:solidFill>
                <a:latin typeface="Arial"/>
                <a:cs typeface="Calibri"/>
              </a:rPr>
              <a:t>diversos benefícios para o tomador em relação a outras linhas de crédito</a:t>
            </a:r>
            <a:r>
              <a:rPr lang="pt-BR" altLang="pt-BR" sz="1200" dirty="0">
                <a:solidFill>
                  <a:srgbClr val="000000"/>
                </a:solidFill>
                <a:latin typeface="Arial"/>
                <a:cs typeface="Calibri"/>
              </a:rPr>
              <a:t>:</a:t>
            </a:r>
          </a:p>
        </p:txBody>
      </p:sp>
      <p:pic>
        <p:nvPicPr>
          <p:cNvPr id="6" name="Imagem 5" descr="Interface gráfica do usuário, Texto, Aplicativo, chat ou mensagem de texto&#10;&#10;Descrição gerada automaticamente">
            <a:extLst>
              <a:ext uri="{FF2B5EF4-FFF2-40B4-BE49-F238E27FC236}">
                <a16:creationId xmlns:a16="http://schemas.microsoft.com/office/drawing/2014/main" id="{BF0C0F51-0A00-3D7D-7A7A-BF5A42188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61" y="2227174"/>
            <a:ext cx="8576677" cy="385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560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algn="l">
          <a:defRPr sz="2000" dirty="0" smtClean="0">
            <a:solidFill>
              <a:schemeClr val="bg1"/>
            </a:solidFill>
            <a:latin typeface="Founders Grotesk Regular" panose="020B050303020206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algn="l">
          <a:defRPr sz="2000" dirty="0" smtClean="0">
            <a:solidFill>
              <a:schemeClr val="bg1"/>
            </a:solidFill>
            <a:latin typeface="Founders Grotesk Regular" panose="020B050303020206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369</TotalTime>
  <Words>928</Words>
  <Application>Microsoft Macintosh PowerPoint</Application>
  <PresentationFormat>Apresentação na tela (4:3)</PresentationFormat>
  <Paragraphs>95</Paragraphs>
  <Slides>26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26</vt:i4>
      </vt:variant>
    </vt:vector>
  </HeadingPairs>
  <TitlesOfParts>
    <vt:vector size="36" baseType="lpstr">
      <vt:lpstr>Aptos</vt:lpstr>
      <vt:lpstr>Aptos SemiBold</vt:lpstr>
      <vt:lpstr>Arial</vt:lpstr>
      <vt:lpstr>Calibri</vt:lpstr>
      <vt:lpstr>Founders Grotesk Regular</vt:lpstr>
      <vt:lpstr>Founders Grotesk Semibold</vt:lpstr>
      <vt:lpstr>Trebuchet MS</vt:lpstr>
      <vt:lpstr>Tema do Office</vt:lpstr>
      <vt:lpstr>Personalizar design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Disarme</dc:creator>
  <cp:lastModifiedBy>Diogo Tomaz</cp:lastModifiedBy>
  <cp:revision>55</cp:revision>
  <dcterms:created xsi:type="dcterms:W3CDTF">2019-11-05T14:44:59Z</dcterms:created>
  <dcterms:modified xsi:type="dcterms:W3CDTF">2024-09-26T12:21:35Z</dcterms:modified>
</cp:coreProperties>
</file>