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</p:sldMasterIdLst>
  <p:handoutMasterIdLst>
    <p:handoutMasterId r:id="rId24"/>
  </p:handoutMasterIdLst>
  <p:sldIdLst>
    <p:sldId id="257" r:id="rId4"/>
    <p:sldId id="259" r:id="rId5"/>
    <p:sldId id="264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1915"/>
    <a:srgbClr val="ED7D31"/>
    <a:srgbClr val="F79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4E7F63-BE63-4BD3-B826-4100D99F4BCE}" v="1881" dt="2024-09-25T21:09:44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Furtado" userId="a7eccd3205d293ff" providerId="Windows Live" clId="Web-{D24E7F63-BE63-4BD3-B826-4100D99F4BCE}"/>
    <pc:docChg chg="addSld delSld modSld">
      <pc:chgData name="Gabriel Furtado" userId="a7eccd3205d293ff" providerId="Windows Live" clId="Web-{D24E7F63-BE63-4BD3-B826-4100D99F4BCE}" dt="2024-09-25T21:09:44.853" v="1840" actId="14100"/>
      <pc:docMkLst>
        <pc:docMk/>
      </pc:docMkLst>
      <pc:sldChg chg="modSp">
        <pc:chgData name="Gabriel Furtado" userId="a7eccd3205d293ff" providerId="Windows Live" clId="Web-{D24E7F63-BE63-4BD3-B826-4100D99F4BCE}" dt="2024-09-25T19:03:41.935" v="10" actId="20577"/>
        <pc:sldMkLst>
          <pc:docMk/>
          <pc:sldMk cId="1467609802" sldId="257"/>
        </pc:sldMkLst>
        <pc:spChg chg="mod">
          <ac:chgData name="Gabriel Furtado" userId="a7eccd3205d293ff" providerId="Windows Live" clId="Web-{D24E7F63-BE63-4BD3-B826-4100D99F4BCE}" dt="2024-09-25T19:03:41.935" v="10" actId="20577"/>
          <ac:spMkLst>
            <pc:docMk/>
            <pc:sldMk cId="1467609802" sldId="257"/>
            <ac:spMk id="6" creationId="{E550A0E3-505B-45AB-E223-1D9412A5D453}"/>
          </ac:spMkLst>
        </pc:spChg>
        <pc:spChg chg="mod">
          <ac:chgData name="Gabriel Furtado" userId="a7eccd3205d293ff" providerId="Windows Live" clId="Web-{D24E7F63-BE63-4BD3-B826-4100D99F4BCE}" dt="2024-09-25T19:03:27.872" v="2" actId="20577"/>
          <ac:spMkLst>
            <pc:docMk/>
            <pc:sldMk cId="1467609802" sldId="257"/>
            <ac:spMk id="8" creationId="{91CF47A8-1B4C-E9B3-5C16-B3D8CA4D1C70}"/>
          </ac:spMkLst>
        </pc:spChg>
      </pc:sldChg>
      <pc:sldChg chg="modSp add del">
        <pc:chgData name="Gabriel Furtado" userId="a7eccd3205d293ff" providerId="Windows Live" clId="Web-{D24E7F63-BE63-4BD3-B826-4100D99F4BCE}" dt="2024-09-25T21:07:42.383" v="1717"/>
        <pc:sldMkLst>
          <pc:docMk/>
          <pc:sldMk cId="1871559913" sldId="258"/>
        </pc:sldMkLst>
        <pc:spChg chg="mod">
          <ac:chgData name="Gabriel Furtado" userId="a7eccd3205d293ff" providerId="Windows Live" clId="Web-{D24E7F63-BE63-4BD3-B826-4100D99F4BCE}" dt="2024-09-25T21:07:40.178" v="1716" actId="20577"/>
          <ac:spMkLst>
            <pc:docMk/>
            <pc:sldMk cId="1871559913" sldId="258"/>
            <ac:spMk id="4" creationId="{3B369AB8-F993-44E5-810E-AB41D9267B46}"/>
          </ac:spMkLst>
        </pc:spChg>
      </pc:sldChg>
      <pc:sldChg chg="modSp">
        <pc:chgData name="Gabriel Furtado" userId="a7eccd3205d293ff" providerId="Windows Live" clId="Web-{D24E7F63-BE63-4BD3-B826-4100D99F4BCE}" dt="2024-09-25T19:09:34.241" v="110" actId="20577"/>
        <pc:sldMkLst>
          <pc:docMk/>
          <pc:sldMk cId="4072395779" sldId="259"/>
        </pc:sldMkLst>
        <pc:spChg chg="mod">
          <ac:chgData name="Gabriel Furtado" userId="a7eccd3205d293ff" providerId="Windows Live" clId="Web-{D24E7F63-BE63-4BD3-B826-4100D99F4BCE}" dt="2024-09-25T19:04:31.639" v="14" actId="14100"/>
          <ac:spMkLst>
            <pc:docMk/>
            <pc:sldMk cId="4072395779" sldId="259"/>
            <ac:spMk id="3" creationId="{AECBAA82-482C-E328-06CD-45F205997B7E}"/>
          </ac:spMkLst>
        </pc:spChg>
        <pc:spChg chg="mod">
          <ac:chgData name="Gabriel Furtado" userId="a7eccd3205d293ff" providerId="Windows Live" clId="Web-{D24E7F63-BE63-4BD3-B826-4100D99F4BCE}" dt="2024-09-25T19:09:34.241" v="110" actId="20577"/>
          <ac:spMkLst>
            <pc:docMk/>
            <pc:sldMk cId="4072395779" sldId="259"/>
            <ac:spMk id="5" creationId="{78A3FBFF-4B1A-4A83-BA09-757BA17BF487}"/>
          </ac:spMkLst>
        </pc:spChg>
      </pc:sldChg>
      <pc:sldChg chg="add del">
        <pc:chgData name="Gabriel Furtado" userId="a7eccd3205d293ff" providerId="Windows Live" clId="Web-{D24E7F63-BE63-4BD3-B826-4100D99F4BCE}" dt="2024-09-25T21:07:44.490" v="1718"/>
        <pc:sldMkLst>
          <pc:docMk/>
          <pc:sldMk cId="1528820103" sldId="260"/>
        </pc:sldMkLst>
      </pc:sldChg>
      <pc:sldChg chg="del">
        <pc:chgData name="Gabriel Furtado" userId="a7eccd3205d293ff" providerId="Windows Live" clId="Web-{D24E7F63-BE63-4BD3-B826-4100D99F4BCE}" dt="2024-09-25T21:07:51.147" v="1719"/>
        <pc:sldMkLst>
          <pc:docMk/>
          <pc:sldMk cId="3600550933" sldId="262"/>
        </pc:sldMkLst>
      </pc:sldChg>
      <pc:sldChg chg="modSp">
        <pc:chgData name="Gabriel Furtado" userId="a7eccd3205d293ff" providerId="Windows Live" clId="Web-{D24E7F63-BE63-4BD3-B826-4100D99F4BCE}" dt="2024-09-25T21:09:44.853" v="1840" actId="14100"/>
        <pc:sldMkLst>
          <pc:docMk/>
          <pc:sldMk cId="1026427355" sldId="263"/>
        </pc:sldMkLst>
        <pc:spChg chg="mod">
          <ac:chgData name="Gabriel Furtado" userId="a7eccd3205d293ff" providerId="Windows Live" clId="Web-{D24E7F63-BE63-4BD3-B826-4100D99F4BCE}" dt="2024-09-25T21:09:39.056" v="1838" actId="14100"/>
          <ac:spMkLst>
            <pc:docMk/>
            <pc:sldMk cId="1026427355" sldId="263"/>
            <ac:spMk id="2" creationId="{1812E529-EEF2-46DE-8230-98200D37B93C}"/>
          </ac:spMkLst>
        </pc:spChg>
        <pc:spChg chg="mod">
          <ac:chgData name="Gabriel Furtado" userId="a7eccd3205d293ff" providerId="Windows Live" clId="Web-{D24E7F63-BE63-4BD3-B826-4100D99F4BCE}" dt="2024-09-25T21:09:44.853" v="1840" actId="14100"/>
          <ac:spMkLst>
            <pc:docMk/>
            <pc:sldMk cId="1026427355" sldId="263"/>
            <ac:spMk id="4" creationId="{895A1AEC-ED27-4C07-9173-435139776FEB}"/>
          </ac:spMkLst>
        </pc:spChg>
      </pc:sldChg>
      <pc:sldChg chg="add del replId">
        <pc:chgData name="Gabriel Furtado" userId="a7eccd3205d293ff" providerId="Windows Live" clId="Web-{D24E7F63-BE63-4BD3-B826-4100D99F4BCE}" dt="2024-09-25T19:04:57.937" v="20"/>
        <pc:sldMkLst>
          <pc:docMk/>
          <pc:sldMk cId="2324997091" sldId="264"/>
        </pc:sldMkLst>
      </pc:sldChg>
      <pc:sldChg chg="modSp add replId">
        <pc:chgData name="Gabriel Furtado" userId="a7eccd3205d293ff" providerId="Windows Live" clId="Web-{D24E7F63-BE63-4BD3-B826-4100D99F4BCE}" dt="2024-09-25T19:32:35.841" v="256" actId="20577"/>
        <pc:sldMkLst>
          <pc:docMk/>
          <pc:sldMk cId="3855440046" sldId="264"/>
        </pc:sldMkLst>
        <pc:spChg chg="mod">
          <ac:chgData name="Gabriel Furtado" userId="a7eccd3205d293ff" providerId="Windows Live" clId="Web-{D24E7F63-BE63-4BD3-B826-4100D99F4BCE}" dt="2024-09-25T19:32:35.841" v="256" actId="20577"/>
          <ac:spMkLst>
            <pc:docMk/>
            <pc:sldMk cId="3855440046" sldId="264"/>
            <ac:spMk id="5" creationId="{78A3FBFF-4B1A-4A83-BA09-757BA17BF487}"/>
          </ac:spMkLst>
        </pc:spChg>
      </pc:sldChg>
      <pc:sldChg chg="modSp add replId">
        <pc:chgData name="Gabriel Furtado" userId="a7eccd3205d293ff" providerId="Windows Live" clId="Web-{D24E7F63-BE63-4BD3-B826-4100D99F4BCE}" dt="2024-09-25T19:32:46.357" v="257" actId="20577"/>
        <pc:sldMkLst>
          <pc:docMk/>
          <pc:sldMk cId="3316766845" sldId="265"/>
        </pc:sldMkLst>
        <pc:spChg chg="mod">
          <ac:chgData name="Gabriel Furtado" userId="a7eccd3205d293ff" providerId="Windows Live" clId="Web-{D24E7F63-BE63-4BD3-B826-4100D99F4BCE}" dt="2024-09-25T19:32:46.357" v="257" actId="20577"/>
          <ac:spMkLst>
            <pc:docMk/>
            <pc:sldMk cId="3316766845" sldId="265"/>
            <ac:spMk id="5" creationId="{78A3FBFF-4B1A-4A83-BA09-757BA17BF487}"/>
          </ac:spMkLst>
        </pc:spChg>
      </pc:sldChg>
      <pc:sldChg chg="add replId">
        <pc:chgData name="Gabriel Furtado" userId="a7eccd3205d293ff" providerId="Windows Live" clId="Web-{D24E7F63-BE63-4BD3-B826-4100D99F4BCE}" dt="2024-09-25T19:24:20.609" v="181"/>
        <pc:sldMkLst>
          <pc:docMk/>
          <pc:sldMk cId="1043933548" sldId="266"/>
        </pc:sldMkLst>
      </pc:sldChg>
      <pc:sldChg chg="add replId">
        <pc:chgData name="Gabriel Furtado" userId="a7eccd3205d293ff" providerId="Windows Live" clId="Web-{D24E7F63-BE63-4BD3-B826-4100D99F4BCE}" dt="2024-09-25T19:38:00.928" v="258"/>
        <pc:sldMkLst>
          <pc:docMk/>
          <pc:sldMk cId="3803340141" sldId="267"/>
        </pc:sldMkLst>
      </pc:sldChg>
      <pc:sldChg chg="modSp add replId">
        <pc:chgData name="Gabriel Furtado" userId="a7eccd3205d293ff" providerId="Windows Live" clId="Web-{D24E7F63-BE63-4BD3-B826-4100D99F4BCE}" dt="2024-09-25T19:45:59.268" v="346" actId="20577"/>
        <pc:sldMkLst>
          <pc:docMk/>
          <pc:sldMk cId="962530032" sldId="268"/>
        </pc:sldMkLst>
        <pc:spChg chg="mod">
          <ac:chgData name="Gabriel Furtado" userId="a7eccd3205d293ff" providerId="Windows Live" clId="Web-{D24E7F63-BE63-4BD3-B826-4100D99F4BCE}" dt="2024-09-25T19:45:59.268" v="346" actId="20577"/>
          <ac:spMkLst>
            <pc:docMk/>
            <pc:sldMk cId="962530032" sldId="268"/>
            <ac:spMk id="5" creationId="{78A3FBFF-4B1A-4A83-BA09-757BA17BF487}"/>
          </ac:spMkLst>
        </pc:spChg>
      </pc:sldChg>
      <pc:sldChg chg="modSp add replId">
        <pc:chgData name="Gabriel Furtado" userId="a7eccd3205d293ff" providerId="Windows Live" clId="Web-{D24E7F63-BE63-4BD3-B826-4100D99F4BCE}" dt="2024-09-25T19:48:10.897" v="374" actId="20577"/>
        <pc:sldMkLst>
          <pc:docMk/>
          <pc:sldMk cId="1987566751" sldId="269"/>
        </pc:sldMkLst>
        <pc:spChg chg="mod">
          <ac:chgData name="Gabriel Furtado" userId="a7eccd3205d293ff" providerId="Windows Live" clId="Web-{D24E7F63-BE63-4BD3-B826-4100D99F4BCE}" dt="2024-09-25T19:48:10.897" v="374" actId="20577"/>
          <ac:spMkLst>
            <pc:docMk/>
            <pc:sldMk cId="1987566751" sldId="269"/>
            <ac:spMk id="5" creationId="{78A3FBFF-4B1A-4A83-BA09-757BA17BF487}"/>
          </ac:spMkLst>
        </pc:spChg>
      </pc:sldChg>
      <pc:sldChg chg="modSp add replId">
        <pc:chgData name="Gabriel Furtado" userId="a7eccd3205d293ff" providerId="Windows Live" clId="Web-{D24E7F63-BE63-4BD3-B826-4100D99F4BCE}" dt="2024-09-25T19:54:29.767" v="496" actId="20577"/>
        <pc:sldMkLst>
          <pc:docMk/>
          <pc:sldMk cId="721550872" sldId="270"/>
        </pc:sldMkLst>
        <pc:spChg chg="mod">
          <ac:chgData name="Gabriel Furtado" userId="a7eccd3205d293ff" providerId="Windows Live" clId="Web-{D24E7F63-BE63-4BD3-B826-4100D99F4BCE}" dt="2024-09-25T19:54:29.767" v="496" actId="20577"/>
          <ac:spMkLst>
            <pc:docMk/>
            <pc:sldMk cId="721550872" sldId="270"/>
            <ac:spMk id="5" creationId="{78A3FBFF-4B1A-4A83-BA09-757BA17BF487}"/>
          </ac:spMkLst>
        </pc:spChg>
      </pc:sldChg>
      <pc:sldChg chg="modSp add replId">
        <pc:chgData name="Gabriel Furtado" userId="a7eccd3205d293ff" providerId="Windows Live" clId="Web-{D24E7F63-BE63-4BD3-B826-4100D99F4BCE}" dt="2024-09-25T19:57:26.146" v="609" actId="20577"/>
        <pc:sldMkLst>
          <pc:docMk/>
          <pc:sldMk cId="1307447429" sldId="271"/>
        </pc:sldMkLst>
        <pc:spChg chg="mod">
          <ac:chgData name="Gabriel Furtado" userId="a7eccd3205d293ff" providerId="Windows Live" clId="Web-{D24E7F63-BE63-4BD3-B826-4100D99F4BCE}" dt="2024-09-25T19:57:26.146" v="609" actId="20577"/>
          <ac:spMkLst>
            <pc:docMk/>
            <pc:sldMk cId="1307447429" sldId="271"/>
            <ac:spMk id="5" creationId="{78A3FBFF-4B1A-4A83-BA09-757BA17BF487}"/>
          </ac:spMkLst>
        </pc:spChg>
      </pc:sldChg>
      <pc:sldChg chg="modSp add replId">
        <pc:chgData name="Gabriel Furtado" userId="a7eccd3205d293ff" providerId="Windows Live" clId="Web-{D24E7F63-BE63-4BD3-B826-4100D99F4BCE}" dt="2024-09-25T19:59:41.322" v="708" actId="20577"/>
        <pc:sldMkLst>
          <pc:docMk/>
          <pc:sldMk cId="3768291654" sldId="272"/>
        </pc:sldMkLst>
        <pc:spChg chg="mod">
          <ac:chgData name="Gabriel Furtado" userId="a7eccd3205d293ff" providerId="Windows Live" clId="Web-{D24E7F63-BE63-4BD3-B826-4100D99F4BCE}" dt="2024-09-25T19:59:41.322" v="708" actId="20577"/>
          <ac:spMkLst>
            <pc:docMk/>
            <pc:sldMk cId="3768291654" sldId="272"/>
            <ac:spMk id="5" creationId="{78A3FBFF-4B1A-4A83-BA09-757BA17BF487}"/>
          </ac:spMkLst>
        </pc:spChg>
      </pc:sldChg>
      <pc:sldChg chg="modSp add replId">
        <pc:chgData name="Gabriel Furtado" userId="a7eccd3205d293ff" providerId="Windows Live" clId="Web-{D24E7F63-BE63-4BD3-B826-4100D99F4BCE}" dt="2024-09-25T20:01:27.856" v="722" actId="20577"/>
        <pc:sldMkLst>
          <pc:docMk/>
          <pc:sldMk cId="3326198261" sldId="273"/>
        </pc:sldMkLst>
        <pc:spChg chg="mod">
          <ac:chgData name="Gabriel Furtado" userId="a7eccd3205d293ff" providerId="Windows Live" clId="Web-{D24E7F63-BE63-4BD3-B826-4100D99F4BCE}" dt="2024-09-25T20:01:27.856" v="722" actId="20577"/>
          <ac:spMkLst>
            <pc:docMk/>
            <pc:sldMk cId="3326198261" sldId="273"/>
            <ac:spMk id="5" creationId="{78A3FBFF-4B1A-4A83-BA09-757BA17BF487}"/>
          </ac:spMkLst>
        </pc:spChg>
      </pc:sldChg>
      <pc:sldChg chg="modSp add replId">
        <pc:chgData name="Gabriel Furtado" userId="a7eccd3205d293ff" providerId="Windows Live" clId="Web-{D24E7F63-BE63-4BD3-B826-4100D99F4BCE}" dt="2024-09-25T20:22:21.105" v="770" actId="20577"/>
        <pc:sldMkLst>
          <pc:docMk/>
          <pc:sldMk cId="2546276494" sldId="274"/>
        </pc:sldMkLst>
        <pc:spChg chg="mod">
          <ac:chgData name="Gabriel Furtado" userId="a7eccd3205d293ff" providerId="Windows Live" clId="Web-{D24E7F63-BE63-4BD3-B826-4100D99F4BCE}" dt="2024-09-25T20:22:21.105" v="770" actId="20577"/>
          <ac:spMkLst>
            <pc:docMk/>
            <pc:sldMk cId="2546276494" sldId="274"/>
            <ac:spMk id="5" creationId="{78A3FBFF-4B1A-4A83-BA09-757BA17BF487}"/>
          </ac:spMkLst>
        </pc:spChg>
      </pc:sldChg>
      <pc:sldChg chg="modSp add replId">
        <pc:chgData name="Gabriel Furtado" userId="a7eccd3205d293ff" providerId="Windows Live" clId="Web-{D24E7F63-BE63-4BD3-B826-4100D99F4BCE}" dt="2024-09-25T20:21:52.370" v="766" actId="20577"/>
        <pc:sldMkLst>
          <pc:docMk/>
          <pc:sldMk cId="293197570" sldId="275"/>
        </pc:sldMkLst>
        <pc:spChg chg="mod">
          <ac:chgData name="Gabriel Furtado" userId="a7eccd3205d293ff" providerId="Windows Live" clId="Web-{D24E7F63-BE63-4BD3-B826-4100D99F4BCE}" dt="2024-09-25T20:21:52.370" v="766" actId="20577"/>
          <ac:spMkLst>
            <pc:docMk/>
            <pc:sldMk cId="293197570" sldId="275"/>
            <ac:spMk id="5" creationId="{78A3FBFF-4B1A-4A83-BA09-757BA17BF487}"/>
          </ac:spMkLst>
        </pc:spChg>
      </pc:sldChg>
      <pc:sldChg chg="modSp add del replId">
        <pc:chgData name="Gabriel Furtado" userId="a7eccd3205d293ff" providerId="Windows Live" clId="Web-{D24E7F63-BE63-4BD3-B826-4100D99F4BCE}" dt="2024-09-25T20:28:18.880" v="859"/>
        <pc:sldMkLst>
          <pc:docMk/>
          <pc:sldMk cId="1257444376" sldId="276"/>
        </pc:sldMkLst>
        <pc:spChg chg="mod">
          <ac:chgData name="Gabriel Furtado" userId="a7eccd3205d293ff" providerId="Windows Live" clId="Web-{D24E7F63-BE63-4BD3-B826-4100D99F4BCE}" dt="2024-09-25T20:27:44.535" v="835" actId="20577"/>
          <ac:spMkLst>
            <pc:docMk/>
            <pc:sldMk cId="1257444376" sldId="276"/>
            <ac:spMk id="5" creationId="{78A3FBFF-4B1A-4A83-BA09-757BA17BF487}"/>
          </ac:spMkLst>
        </pc:spChg>
      </pc:sldChg>
      <pc:sldChg chg="modSp add replId">
        <pc:chgData name="Gabriel Furtado" userId="a7eccd3205d293ff" providerId="Windows Live" clId="Web-{D24E7F63-BE63-4BD3-B826-4100D99F4BCE}" dt="2024-09-25T20:41:11.182" v="1173" actId="20577"/>
        <pc:sldMkLst>
          <pc:docMk/>
          <pc:sldMk cId="3145497518" sldId="277"/>
        </pc:sldMkLst>
        <pc:spChg chg="mod">
          <ac:chgData name="Gabriel Furtado" userId="a7eccd3205d293ff" providerId="Windows Live" clId="Web-{D24E7F63-BE63-4BD3-B826-4100D99F4BCE}" dt="2024-09-25T20:41:11.182" v="1173" actId="20577"/>
          <ac:spMkLst>
            <pc:docMk/>
            <pc:sldMk cId="3145497518" sldId="277"/>
            <ac:spMk id="5" creationId="{78A3FBFF-4B1A-4A83-BA09-757BA17BF487}"/>
          </ac:spMkLst>
        </pc:spChg>
      </pc:sldChg>
      <pc:sldChg chg="modSp add replId">
        <pc:chgData name="Gabriel Furtado" userId="a7eccd3205d293ff" providerId="Windows Live" clId="Web-{D24E7F63-BE63-4BD3-B826-4100D99F4BCE}" dt="2024-09-25T20:47:56.146" v="1350" actId="20577"/>
        <pc:sldMkLst>
          <pc:docMk/>
          <pc:sldMk cId="211665079" sldId="278"/>
        </pc:sldMkLst>
        <pc:spChg chg="mod">
          <ac:chgData name="Gabriel Furtado" userId="a7eccd3205d293ff" providerId="Windows Live" clId="Web-{D24E7F63-BE63-4BD3-B826-4100D99F4BCE}" dt="2024-09-25T20:47:56.146" v="1350" actId="20577"/>
          <ac:spMkLst>
            <pc:docMk/>
            <pc:sldMk cId="211665079" sldId="278"/>
            <ac:spMk id="5" creationId="{78A3FBFF-4B1A-4A83-BA09-757BA17BF487}"/>
          </ac:spMkLst>
        </pc:spChg>
      </pc:sldChg>
      <pc:sldChg chg="modSp add replId">
        <pc:chgData name="Gabriel Furtado" userId="a7eccd3205d293ff" providerId="Windows Live" clId="Web-{D24E7F63-BE63-4BD3-B826-4100D99F4BCE}" dt="2024-09-25T20:49:34.070" v="1409" actId="20577"/>
        <pc:sldMkLst>
          <pc:docMk/>
          <pc:sldMk cId="1386291072" sldId="279"/>
        </pc:sldMkLst>
        <pc:spChg chg="mod">
          <ac:chgData name="Gabriel Furtado" userId="a7eccd3205d293ff" providerId="Windows Live" clId="Web-{D24E7F63-BE63-4BD3-B826-4100D99F4BCE}" dt="2024-09-25T20:49:34.070" v="1409" actId="20577"/>
          <ac:spMkLst>
            <pc:docMk/>
            <pc:sldMk cId="1386291072" sldId="279"/>
            <ac:spMk id="5" creationId="{78A3FBFF-4B1A-4A83-BA09-757BA17BF487}"/>
          </ac:spMkLst>
        </pc:spChg>
      </pc:sldChg>
      <pc:sldChg chg="modSp add replId">
        <pc:chgData name="Gabriel Furtado" userId="a7eccd3205d293ff" providerId="Windows Live" clId="Web-{D24E7F63-BE63-4BD3-B826-4100D99F4BCE}" dt="2024-09-25T21:07:05.989" v="1713" actId="20577"/>
        <pc:sldMkLst>
          <pc:docMk/>
          <pc:sldMk cId="690443186" sldId="280"/>
        </pc:sldMkLst>
        <pc:spChg chg="mod">
          <ac:chgData name="Gabriel Furtado" userId="a7eccd3205d293ff" providerId="Windows Live" clId="Web-{D24E7F63-BE63-4BD3-B826-4100D99F4BCE}" dt="2024-09-25T21:07:05.989" v="1713" actId="20577"/>
          <ac:spMkLst>
            <pc:docMk/>
            <pc:sldMk cId="690443186" sldId="280"/>
            <ac:spMk id="5" creationId="{78A3FBFF-4B1A-4A83-BA09-757BA17BF487}"/>
          </ac:spMkLst>
        </pc:spChg>
      </pc:sldChg>
      <pc:sldChg chg="modSp add replId">
        <pc:chgData name="Gabriel Furtado" userId="a7eccd3205d293ff" providerId="Windows Live" clId="Web-{D24E7F63-BE63-4BD3-B826-4100D99F4BCE}" dt="2024-09-25T21:06:26.035" v="1707" actId="20577"/>
        <pc:sldMkLst>
          <pc:docMk/>
          <pc:sldMk cId="3521102388" sldId="281"/>
        </pc:sldMkLst>
        <pc:spChg chg="mod">
          <ac:chgData name="Gabriel Furtado" userId="a7eccd3205d293ff" providerId="Windows Live" clId="Web-{D24E7F63-BE63-4BD3-B826-4100D99F4BCE}" dt="2024-09-25T21:06:26.035" v="1707" actId="20577"/>
          <ac:spMkLst>
            <pc:docMk/>
            <pc:sldMk cId="3521102388" sldId="281"/>
            <ac:spMk id="5" creationId="{78A3FBFF-4B1A-4A83-BA09-757BA17BF487}"/>
          </ac:spMkLst>
        </pc:spChg>
      </pc:sldChg>
      <pc:sldChg chg="add del replId">
        <pc:chgData name="Gabriel Furtado" userId="a7eccd3205d293ff" providerId="Windows Live" clId="Web-{D24E7F63-BE63-4BD3-B826-4100D99F4BCE}" dt="2024-09-25T21:06:51.692" v="1709"/>
        <pc:sldMkLst>
          <pc:docMk/>
          <pc:sldMk cId="4189614442" sldId="2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E5D10C7-32D0-4780-A9A5-A48F799040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0D18F9-301A-4BD3-B31F-AD7DAB7452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27BC9-58B2-42A8-867D-2D82A05B2563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054270-BB64-4A19-B52C-C28C59794A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F0BD277-76E0-4461-8E84-1F4E111984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A7633-DC8D-4B9B-BC06-EEAF5E23343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89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25A3F0-FB94-41D2-92F1-75429456DB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6974" y="2936171"/>
            <a:ext cx="4939748" cy="9798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solidFill>
                  <a:srgbClr val="951915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pt-BR" dirty="0"/>
              <a:t>Título 44pt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EB17DF8D-C372-4A0F-A86D-CC71BD4842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9350" y="4212537"/>
            <a:ext cx="3705299" cy="4264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208145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D0E816-65A7-4BCE-96CF-0B46D7B59F5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09730" y="1798983"/>
            <a:ext cx="7924539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Texto do Slide 20pt 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06430728-E91B-44CE-BE74-8E9835321D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730" y="1017864"/>
            <a:ext cx="6375400" cy="504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951915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pt-BR" dirty="0"/>
              <a:t>Título do Slide 28pt</a:t>
            </a:r>
          </a:p>
        </p:txBody>
      </p:sp>
    </p:spTree>
    <p:extLst>
      <p:ext uri="{BB962C8B-B14F-4D97-AF65-F5344CB8AC3E}">
        <p14:creationId xmlns:p14="http://schemas.microsoft.com/office/powerpoint/2010/main" val="309756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2">
            <a:extLst>
              <a:ext uri="{FF2B5EF4-FFF2-40B4-BE49-F238E27FC236}">
                <a16:creationId xmlns:a16="http://schemas.microsoft.com/office/drawing/2014/main" id="{FBDDC25C-E6F4-41DA-A755-765F149291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74027" y="1961062"/>
            <a:ext cx="3801881" cy="4343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ounders Grotesk Regular" panose="020B050303020206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para inserir figura</a:t>
            </a:r>
          </a:p>
        </p:txBody>
      </p:sp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id="{8B4FC6B2-4B68-47ED-8F2C-173D3394EAA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68091" y="1961061"/>
            <a:ext cx="3801881" cy="43439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Texto do Slide 20pt </a:t>
            </a:r>
          </a:p>
        </p:txBody>
      </p:sp>
    </p:spTree>
    <p:extLst>
      <p:ext uri="{BB962C8B-B14F-4D97-AF65-F5344CB8AC3E}">
        <p14:creationId xmlns:p14="http://schemas.microsoft.com/office/powerpoint/2010/main" val="313842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2">
            <a:extLst>
              <a:ext uri="{FF2B5EF4-FFF2-40B4-BE49-F238E27FC236}">
                <a16:creationId xmlns:a16="http://schemas.microsoft.com/office/drawing/2014/main" id="{FBDDC25C-E6F4-41DA-A755-765F149291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74027" y="1593315"/>
            <a:ext cx="3801881" cy="2419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ounders Grotesk Regular" panose="020B050303020206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para inserir figura</a:t>
            </a:r>
          </a:p>
        </p:txBody>
      </p:sp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id="{8B4FC6B2-4B68-47ED-8F2C-173D3394EAA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68091" y="4493977"/>
            <a:ext cx="3801881" cy="1541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Texto do Slide 20pt </a:t>
            </a:r>
          </a:p>
        </p:txBody>
      </p:sp>
      <p:sp>
        <p:nvSpPr>
          <p:cNvPr id="4" name="Espaço Reservado para Imagem 2">
            <a:extLst>
              <a:ext uri="{FF2B5EF4-FFF2-40B4-BE49-F238E27FC236}">
                <a16:creationId xmlns:a16="http://schemas.microsoft.com/office/drawing/2014/main" id="{AF3B4F0B-1E47-4427-86CF-C9EC8D8D87C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868090" y="1593314"/>
            <a:ext cx="3801881" cy="2419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ounders Grotesk Regular" panose="020B050303020206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para inserir figura</a:t>
            </a: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BBE4610C-267C-4C0F-AB37-E7B836407A7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74027" y="4493976"/>
            <a:ext cx="3801881" cy="1541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Texto do Slide 20pt </a:t>
            </a:r>
          </a:p>
        </p:txBody>
      </p:sp>
    </p:spTree>
    <p:extLst>
      <p:ext uri="{BB962C8B-B14F-4D97-AF65-F5344CB8AC3E}">
        <p14:creationId xmlns:p14="http://schemas.microsoft.com/office/powerpoint/2010/main" val="283413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2">
            <a:extLst>
              <a:ext uri="{FF2B5EF4-FFF2-40B4-BE49-F238E27FC236}">
                <a16:creationId xmlns:a16="http://schemas.microsoft.com/office/drawing/2014/main" id="{FBDDC25C-E6F4-41DA-A755-765F149291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177051" y="1884150"/>
            <a:ext cx="6789898" cy="4320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ounders Grotesk Regular" panose="020B050303020206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para inserir figura</a:t>
            </a:r>
          </a:p>
        </p:txBody>
      </p:sp>
    </p:spTree>
    <p:extLst>
      <p:ext uri="{BB962C8B-B14F-4D97-AF65-F5344CB8AC3E}">
        <p14:creationId xmlns:p14="http://schemas.microsoft.com/office/powerpoint/2010/main" val="62978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DC5AD09D-4414-4A0C-BF3C-E18A31CC846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71059" y="4382839"/>
            <a:ext cx="3801881" cy="18352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ounders Grotesk Regular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Texto do Slide 20pt 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AA7994D4-7B48-47EF-ABAD-BB2A1763BF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9000"/>
            <a:ext cx="9143999" cy="6922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Founders Grotesk Semibold" panose="020B0703030202060203" pitchFamily="34" charset="0"/>
              </a:defRPr>
            </a:lvl1pPr>
          </a:lstStyle>
          <a:p>
            <a:pPr lvl="0"/>
            <a:r>
              <a:rPr lang="pt-BR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69459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áfico 25">
            <a:extLst>
              <a:ext uri="{FF2B5EF4-FFF2-40B4-BE49-F238E27FC236}">
                <a16:creationId xmlns:a16="http://schemas.microsoft.com/office/drawing/2014/main" id="{45A6D7E6-AB0D-4A71-8A76-646DED753C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224" y="4921513"/>
            <a:ext cx="8221054" cy="2740351"/>
          </a:xfrm>
          <a:prstGeom prst="rect">
            <a:avLst/>
          </a:prstGeom>
        </p:spPr>
      </p:pic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DAE1605E-631C-4C64-93D3-652092C6FE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8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A74897FF-4FBA-1A2F-75A3-C8101243D6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6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8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519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D203BABF-D10A-4F5D-F6B7-2678A6F369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0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estatisticas/reporttxjuros/?codigoSegmento=1&amp;codigoModalidade=220101" TargetMode="External"/><Relationship Id="rId2" Type="http://schemas.openxmlformats.org/officeDocument/2006/relationships/hyperlink" Target="https://www.bcb.gov.br/estatisticas/reporttxjuros/?codigoSegmento=1&amp;codigoModalidade=21810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550A0E3-505B-45AB-E223-1D9412A5D4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19350" y="4779067"/>
            <a:ext cx="3705299" cy="426406"/>
          </a:xfrm>
        </p:spPr>
        <p:txBody>
          <a:bodyPr lIns="91440" tIns="45720" rIns="91440" bIns="45720" anchor="t"/>
          <a:lstStyle/>
          <a:p>
            <a:r>
              <a:rPr lang="pt-BR" dirty="0">
                <a:latin typeface="Aptos SemiBold"/>
              </a:rPr>
              <a:t>Gabriel Rocha Furtado</a:t>
            </a:r>
            <a:endParaRPr lang="pt-BR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91CF47A8-1B4C-E9B3-5C16-B3D8CA4D1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pt-BR" sz="3200" b="0" dirty="0">
                <a:latin typeface="Aptos"/>
              </a:rPr>
              <a:t>Crédito consignado na perspectiva do Poder Público</a:t>
            </a:r>
            <a:endParaRPr lang="en-US" sz="3200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467609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A3FBFF-4B1A-4A83-BA09-757BA17BF48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91440" tIns="45720" rIns="91440" bIns="45720" anchor="t"/>
          <a:lstStyle/>
          <a:p>
            <a:pPr marL="342900" indent="-342900" algn="just">
              <a:lnSpc>
                <a:spcPct val="200000"/>
              </a:lnSpc>
              <a:buChar char="•"/>
            </a:pPr>
            <a:r>
              <a:rPr lang="pt-BR" b="1" dirty="0">
                <a:latin typeface="Aptos"/>
              </a:rPr>
              <a:t>Situação-problema</a:t>
            </a:r>
            <a:endParaRPr lang="en-US" dirty="0"/>
          </a:p>
          <a:p>
            <a:pPr marL="800100" lvl="1" indent="-342900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pt-BR" sz="2000" dirty="0">
                <a:ea typeface="+mn-lt"/>
                <a:cs typeface="+mn-lt"/>
              </a:rPr>
              <a:t>A Lei Federal nº 10.820/2003 não delegou poderes regulamentares ao Conselho Nacional da Previdência Social ou ao INSS para a estipulação de taxa máxima mensal de juros a ser cobrada pelas instituições consignatárias nas operações de crédito consignado.</a:t>
            </a:r>
          </a:p>
          <a:p>
            <a:pPr marL="1257300" lvl="2" indent="-342900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pt-BR" sz="1800" dirty="0">
                <a:ea typeface="+mn-lt"/>
                <a:cs typeface="+mn-lt"/>
              </a:rPr>
              <a:t>Ver o seu art. 6º, § 1º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CBAA82-482C-E328-06CD-45F205997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730" y="1017864"/>
            <a:ext cx="7928154" cy="504216"/>
          </a:xfrm>
        </p:spPr>
        <p:txBody>
          <a:bodyPr lIns="91440" tIns="45720" rIns="91440" bIns="45720" anchor="t"/>
          <a:lstStyle/>
          <a:p>
            <a:r>
              <a:rPr lang="pt-BR" sz="2400" b="0" dirty="0">
                <a:latin typeface="Aptos"/>
              </a:rPr>
              <a:t>Crédito consignado na perspectiva do Poder Público</a:t>
            </a:r>
            <a:endParaRPr lang="en-US" sz="24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307447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A3FBFF-4B1A-4A83-BA09-757BA17BF48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91440" tIns="45720" rIns="91440" bIns="45720" anchor="t"/>
          <a:lstStyle/>
          <a:p>
            <a:pPr marL="342900" indent="-342900" algn="just">
              <a:lnSpc>
                <a:spcPct val="200000"/>
              </a:lnSpc>
              <a:buChar char="•"/>
            </a:pPr>
            <a:r>
              <a:rPr lang="pt-BR" b="1" dirty="0">
                <a:latin typeface="Aptos"/>
              </a:rPr>
              <a:t>Interpretação sistemática</a:t>
            </a:r>
            <a:endParaRPr lang="en-US"/>
          </a:p>
          <a:p>
            <a:pPr marL="800100" lvl="1" indent="-342900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pt-BR" sz="2000" dirty="0">
                <a:ea typeface="+mn-lt"/>
                <a:cs typeface="+mn-lt"/>
              </a:rPr>
              <a:t>Não se trata de poder regulamentar implícito ou de "esquecimento" da Lei.</a:t>
            </a:r>
          </a:p>
          <a:p>
            <a:pPr marL="800100" lvl="1" indent="-342900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pt-BR" sz="2000" dirty="0">
                <a:ea typeface="+mn-lt"/>
                <a:cs typeface="+mn-lt"/>
              </a:rPr>
              <a:t>A Lei Federal nº 10.820/2003 foi explícita quando quis delegar poderes regulamentares sobre a estipulação de um teto para as taxas de juros.</a:t>
            </a:r>
            <a:endParaRPr lang="pt-BR" dirty="0"/>
          </a:p>
          <a:p>
            <a:pPr marL="1257300" lvl="2" indent="-342900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pt-BR" sz="1800" dirty="0">
                <a:ea typeface="+mn-lt"/>
                <a:cs typeface="+mn-lt"/>
              </a:rPr>
              <a:t>Ver o seu art. 1º, § 7º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CBAA82-482C-E328-06CD-45F205997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730" y="1017864"/>
            <a:ext cx="7928154" cy="504216"/>
          </a:xfrm>
        </p:spPr>
        <p:txBody>
          <a:bodyPr lIns="91440" tIns="45720" rIns="91440" bIns="45720" anchor="t"/>
          <a:lstStyle/>
          <a:p>
            <a:r>
              <a:rPr lang="pt-BR" sz="2400" b="0" dirty="0">
                <a:latin typeface="Aptos"/>
              </a:rPr>
              <a:t>Crédito consignado na perspectiva do Poder Público</a:t>
            </a:r>
            <a:endParaRPr lang="en-US" sz="24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768291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A3FBFF-4B1A-4A83-BA09-757BA17BF48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91440" tIns="45720" rIns="91440" bIns="45720" anchor="t"/>
          <a:lstStyle/>
          <a:p>
            <a:pPr marL="342900" indent="-342900" algn="just">
              <a:lnSpc>
                <a:spcPct val="200000"/>
              </a:lnSpc>
              <a:buChar char="•"/>
            </a:pPr>
            <a:r>
              <a:rPr lang="pt-BR" b="1" dirty="0">
                <a:latin typeface="Aptos"/>
              </a:rPr>
              <a:t>Interpretação sistemática</a:t>
            </a:r>
            <a:endParaRPr lang="en-US"/>
          </a:p>
          <a:p>
            <a:pPr marL="800100" lvl="1" indent="-342900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pt-BR" sz="2000" dirty="0">
                <a:ea typeface="+mn-lt"/>
                <a:cs typeface="+mn-lt"/>
              </a:rPr>
              <a:t>Art. 1º. Os empregados regidos pela Consolidação das Leis do Trabalho - CLT [...] poderão autorizar, de forma irrevogável e irretratável, o desconto em folha de pagamento ou na sua remuneração disponível dos valores referentes ao pagamento de empréstimos, financiamentos, cartões de crédito e operações de arrendamento mercantil concedidos por instituições financeiras e sociedades de arrendamento mercantil, quando previsto nos respectivos contratos.</a:t>
            </a:r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CBAA82-482C-E328-06CD-45F205997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730" y="1017864"/>
            <a:ext cx="7928154" cy="504216"/>
          </a:xfrm>
        </p:spPr>
        <p:txBody>
          <a:bodyPr lIns="91440" tIns="45720" rIns="91440" bIns="45720" anchor="t"/>
          <a:lstStyle/>
          <a:p>
            <a:r>
              <a:rPr lang="pt-BR" sz="2400" b="0" dirty="0">
                <a:latin typeface="Aptos"/>
              </a:rPr>
              <a:t>Crédito consignado na perspectiva do Poder Público</a:t>
            </a:r>
            <a:endParaRPr lang="en-US" sz="24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326198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A3FBFF-4B1A-4A83-BA09-757BA17BF48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91440" tIns="45720" rIns="91440" bIns="45720" anchor="t"/>
          <a:lstStyle/>
          <a:p>
            <a:pPr marL="342900" indent="-342900" algn="just">
              <a:lnSpc>
                <a:spcPct val="200000"/>
              </a:lnSpc>
              <a:buChar char="•"/>
            </a:pPr>
            <a:r>
              <a:rPr lang="pt-BR" b="1" dirty="0">
                <a:latin typeface="Aptos"/>
              </a:rPr>
              <a:t>Interpretação sistemática</a:t>
            </a:r>
            <a:endParaRPr lang="en-US"/>
          </a:p>
          <a:p>
            <a:pPr marL="1257300" lvl="2" indent="-342900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pt-BR" sz="2000" dirty="0">
                <a:ea typeface="+mn-lt"/>
                <a:cs typeface="+mn-lt"/>
              </a:rPr>
              <a:t>§ 7º. O Conselho Curador do FGTS poderá definir o número máximo de parcelas </a:t>
            </a:r>
            <a:r>
              <a:rPr lang="pt-BR" sz="2000" b="1" dirty="0">
                <a:ea typeface="+mn-lt"/>
                <a:cs typeface="+mn-lt"/>
              </a:rPr>
              <a:t>e a taxa máxima mensal de juros a ser cobrada pelas instituições consignatárias  nas operações de crédito consignado</a:t>
            </a:r>
            <a:r>
              <a:rPr lang="pt-BR" sz="2000" dirty="0">
                <a:ea typeface="+mn-lt"/>
                <a:cs typeface="+mn-lt"/>
              </a:rPr>
              <a:t> de que trata este artigo.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CBAA82-482C-E328-06CD-45F205997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730" y="1017864"/>
            <a:ext cx="7928154" cy="504216"/>
          </a:xfrm>
        </p:spPr>
        <p:txBody>
          <a:bodyPr lIns="91440" tIns="45720" rIns="91440" bIns="45720" anchor="t"/>
          <a:lstStyle/>
          <a:p>
            <a:r>
              <a:rPr lang="pt-BR" sz="2400" b="0" dirty="0">
                <a:latin typeface="Aptos"/>
              </a:rPr>
              <a:t>Crédito consignado na perspectiva do Poder Público</a:t>
            </a:r>
            <a:endParaRPr lang="en-US" sz="24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546276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A3FBFF-4B1A-4A83-BA09-757BA17BF48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91440" tIns="45720" rIns="91440" bIns="45720" anchor="t"/>
          <a:lstStyle/>
          <a:p>
            <a:pPr marL="342900" indent="-342900" algn="just">
              <a:lnSpc>
                <a:spcPct val="200000"/>
              </a:lnSpc>
              <a:buChar char="•"/>
            </a:pPr>
            <a:r>
              <a:rPr lang="pt-BR" b="1" dirty="0">
                <a:latin typeface="Aptos"/>
              </a:rPr>
              <a:t>Interpretação sistemática</a:t>
            </a:r>
            <a:endParaRPr lang="en-US"/>
          </a:p>
          <a:p>
            <a:pPr marL="800100" lvl="1" indent="-342900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pt-BR" sz="1800" dirty="0">
                <a:ea typeface="+mn-lt"/>
                <a:cs typeface="+mn-lt"/>
              </a:rPr>
              <a:t>O mesmo para o Decreto nº 8.690/2016 (com alterações posteriores)</a:t>
            </a:r>
          </a:p>
          <a:p>
            <a:pPr marL="1257300" lvl="2" indent="-342900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pt-BR" sz="1600" dirty="0">
                <a:ea typeface="+mn-lt"/>
                <a:cs typeface="+mn-lt"/>
              </a:rPr>
              <a:t>A PRESIDENTA DA REPÚBLICA , no uso das atribuições que lhe confere o art. 84, caput , incisos IV e VI, alínea “a”, da Constituição, e tendo em vista o disposto no art. 45 da Lei nº 8.112, de 11 de dezembro de 1990, </a:t>
            </a:r>
            <a:r>
              <a:rPr lang="pt-BR" sz="1600" b="1" dirty="0">
                <a:ea typeface="+mn-lt"/>
                <a:cs typeface="+mn-lt"/>
              </a:rPr>
              <a:t>e nos art. 1º a art. 5º da Lei nº 10.820, de 17 de dezembro de 2003</a:t>
            </a:r>
            <a:r>
              <a:rPr lang="pt-BR" sz="1600" dirty="0">
                <a:ea typeface="+mn-lt"/>
                <a:cs typeface="+mn-lt"/>
              </a:rPr>
              <a:t> [...].</a:t>
            </a:r>
          </a:p>
          <a:p>
            <a:pPr marL="1714500" lvl="3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ea typeface="+mn-lt"/>
                <a:cs typeface="+mn-lt"/>
              </a:rPr>
              <a:t>Art. 4º, § 3º  As consignações de que tratam os incisos VI-A, VIII, IX, XII e XIII do caput, excetuada a prestação referente a financiamento concedido por instituição integrante do Sistema Financeiro de Habitação ou do Sistema de Financiamento Imobiliário: II - </a:t>
            </a:r>
            <a:r>
              <a:rPr lang="pt-BR" sz="1400" b="1" dirty="0">
                <a:ea typeface="+mn-lt"/>
                <a:cs typeface="+mn-lt"/>
              </a:rPr>
              <a:t>terão as taxas de juros cobradas limitadas ao percentual estabelecido em ato do Ministro de Estado da Gestão e da Inovação em Serviços Públicos</a:t>
            </a:r>
            <a:r>
              <a:rPr lang="pt-BR" sz="1400" dirty="0">
                <a:ea typeface="+mn-lt"/>
                <a:cs typeface="+mn-lt"/>
              </a:rPr>
              <a:t>, ouvido o Ministério da Fazenda.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CBAA82-482C-E328-06CD-45F205997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730" y="1017864"/>
            <a:ext cx="7928154" cy="504216"/>
          </a:xfrm>
        </p:spPr>
        <p:txBody>
          <a:bodyPr lIns="91440" tIns="45720" rIns="91440" bIns="45720" anchor="t"/>
          <a:lstStyle/>
          <a:p>
            <a:r>
              <a:rPr lang="pt-BR" sz="2400" b="0" dirty="0">
                <a:latin typeface="Aptos"/>
              </a:rPr>
              <a:t>Crédito consignado na perspectiva do Poder Público</a:t>
            </a:r>
            <a:endParaRPr lang="en-US" sz="24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93197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A3FBFF-4B1A-4A83-BA09-757BA17BF48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91440" tIns="45720" rIns="91440" bIns="45720" anchor="t"/>
          <a:lstStyle/>
          <a:p>
            <a:pPr marL="342900" indent="-342900" algn="just">
              <a:lnSpc>
                <a:spcPct val="200000"/>
              </a:lnSpc>
              <a:buChar char="•"/>
            </a:pPr>
            <a:r>
              <a:rPr lang="pt-BR" b="1" dirty="0">
                <a:latin typeface="Aptos"/>
              </a:rPr>
              <a:t>Externalidade negativa</a:t>
            </a:r>
            <a:endParaRPr lang="en-US" dirty="0"/>
          </a:p>
          <a:p>
            <a:pPr marL="800100" lvl="1" indent="-342900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pt-BR" sz="2000" dirty="0">
                <a:ea typeface="+mn-lt"/>
                <a:cs typeface="+mn-lt"/>
              </a:rPr>
              <a:t>A estipulação de teto para a taxa de juros reduz a competição por acentuar a tendência de todas as instituições financeiras aproximarem suas taxas ao limite máximo permitido.</a:t>
            </a:r>
          </a:p>
          <a:p>
            <a:pPr marL="800100" lvl="1" indent="-342900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pt-BR" sz="2000" dirty="0">
                <a:ea typeface="+mn-lt"/>
                <a:cs typeface="+mn-lt"/>
              </a:rPr>
              <a:t>Conforme dados públicos do Banco Central do Brasil, as taxas médias pré-fixadas para crédito pessoal consignado do INSS são maiores que as praticadas para servidores público da ativa.</a:t>
            </a:r>
          </a:p>
          <a:p>
            <a:pPr marL="1257300" lvl="2" indent="-342900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pt-BR" dirty="0">
                <a:ea typeface="+mn-lt"/>
                <a:cs typeface="+mn-lt"/>
                <a:hlinkClick r:id="rId2"/>
              </a:rPr>
              <a:t>https://www.bcb.gov.br/estatisticas/reporttxjuros/?codigoSegmento=1&amp;codigoModalidade=218101</a:t>
            </a:r>
            <a:endParaRPr lang="pt-BR">
              <a:ea typeface="+mn-lt"/>
              <a:cs typeface="+mn-lt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pt-BR" dirty="0">
                <a:ea typeface="+mn-lt"/>
                <a:cs typeface="+mn-lt"/>
                <a:hlinkClick r:id="rId3"/>
              </a:rPr>
              <a:t>https://www.bcb.gov.br/estatisticas/reporttxjuros/?codigoSegmento=1&amp;codigoModalidade=220101</a:t>
            </a:r>
            <a:endParaRPr lang="pt-BR" dirty="0">
              <a:ea typeface="+mn-lt"/>
              <a:cs typeface="+mn-lt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CBAA82-482C-E328-06CD-45F205997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730" y="1017864"/>
            <a:ext cx="7928154" cy="504216"/>
          </a:xfrm>
        </p:spPr>
        <p:txBody>
          <a:bodyPr lIns="91440" tIns="45720" rIns="91440" bIns="45720" anchor="t"/>
          <a:lstStyle/>
          <a:p>
            <a:r>
              <a:rPr lang="pt-BR" sz="2400" b="0" dirty="0">
                <a:latin typeface="Aptos"/>
              </a:rPr>
              <a:t>Crédito consignado na perspectiva do Poder Público</a:t>
            </a:r>
            <a:endParaRPr lang="en-US" sz="24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145497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A3FBFF-4B1A-4A83-BA09-757BA17BF48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91440" tIns="45720" rIns="91440" bIns="45720" anchor="t"/>
          <a:lstStyle/>
          <a:p>
            <a:pPr marL="342900" indent="-342900" algn="just">
              <a:lnSpc>
                <a:spcPct val="200000"/>
              </a:lnSpc>
              <a:buChar char="•"/>
            </a:pPr>
            <a:r>
              <a:rPr lang="pt-BR" b="1" dirty="0">
                <a:latin typeface="Aptos"/>
              </a:rPr>
              <a:t>Externalidade negativa</a:t>
            </a:r>
            <a:endParaRPr lang="en-US" dirty="0"/>
          </a:p>
          <a:p>
            <a:pPr marL="800100" lvl="1" indent="-342900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pt-BR" sz="2000" dirty="0">
                <a:ea typeface="Calibri"/>
                <a:cs typeface="Calibri"/>
              </a:rPr>
              <a:t>Banco Central do Brasil (</a:t>
            </a:r>
            <a:r>
              <a:rPr lang="pt-BR" sz="2000" dirty="0">
                <a:ea typeface="+mn-lt"/>
                <a:cs typeface="+mn-lt"/>
              </a:rPr>
              <a:t>05/09/2024 a 11/09/2024</a:t>
            </a:r>
            <a:r>
              <a:rPr lang="pt-BR" sz="2000" dirty="0">
                <a:ea typeface="Calibri"/>
                <a:cs typeface="Calibri"/>
              </a:rPr>
              <a:t>)</a:t>
            </a:r>
            <a:endParaRPr lang="pt-BR" sz="1800" dirty="0">
              <a:ea typeface="Calibri"/>
              <a:cs typeface="Calibri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pt-BR" sz="1800" dirty="0">
                <a:ea typeface="Calibri"/>
                <a:cs typeface="Calibri"/>
              </a:rPr>
              <a:t>Crédito</a:t>
            </a:r>
            <a:r>
              <a:rPr lang="pt-BR" sz="1800" dirty="0">
                <a:ea typeface="+mn-lt"/>
                <a:cs typeface="+mn-lt"/>
              </a:rPr>
              <a:t> pessoal consignado INSS - Pré-fixado (a.m.)</a:t>
            </a:r>
          </a:p>
          <a:p>
            <a:pPr marL="1714500" lvl="3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00" b="1" dirty="0">
                <a:ea typeface="Calibri"/>
                <a:cs typeface="Calibri"/>
              </a:rPr>
              <a:t>Menor taxa: 1,45%</a:t>
            </a:r>
          </a:p>
          <a:p>
            <a:pPr marL="1714500" lvl="3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00" dirty="0">
                <a:ea typeface="Calibri"/>
                <a:cs typeface="Calibri"/>
              </a:rPr>
              <a:t>Maior taxa: 1,75%</a:t>
            </a:r>
          </a:p>
          <a:p>
            <a:pPr marL="2171700" lvl="4" indent="-342900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pt-BR" sz="1600" dirty="0">
                <a:ea typeface="Calibri"/>
                <a:cs typeface="Calibri"/>
              </a:rPr>
              <a:t>Diferença de 0,30% entre a maior e a menor</a:t>
            </a:r>
          </a:p>
          <a:p>
            <a:pPr marL="1257300" lvl="2" indent="-342900" algn="just">
              <a:lnSpc>
                <a:spcPct val="150000"/>
              </a:lnSpc>
              <a:buFont typeface="Wingdings,Sans-Serif" panose="020B0604020202020204" pitchFamily="34" charset="0"/>
              <a:buChar char="§"/>
            </a:pPr>
            <a:r>
              <a:rPr lang="pt-BR" sz="1800" dirty="0">
                <a:ea typeface="+mn-lt"/>
                <a:cs typeface="+mn-lt"/>
              </a:rPr>
              <a:t>Crédito pessoal consignado público - Pré-fixado (a.m.)</a:t>
            </a:r>
            <a:endParaRPr lang="en-US" sz="1800" dirty="0">
              <a:ea typeface="+mn-lt"/>
              <a:cs typeface="+mn-lt"/>
            </a:endParaRPr>
          </a:p>
          <a:p>
            <a:pPr marL="1714500" lvl="3" indent="-342900" algn="just"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pt-BR" sz="1700" b="1" dirty="0">
                <a:ea typeface="Calibri"/>
                <a:cs typeface="Calibri"/>
              </a:rPr>
              <a:t>Menor taxa: 1,25%</a:t>
            </a:r>
            <a:endParaRPr lang="en-US" sz="1700" b="1" dirty="0">
              <a:ea typeface="Calibri"/>
              <a:cs typeface="Calibri"/>
            </a:endParaRPr>
          </a:p>
          <a:p>
            <a:pPr marL="1714500" lvl="3" indent="-342900" algn="just"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pt-BR" sz="1700" dirty="0">
                <a:ea typeface="Calibri"/>
                <a:cs typeface="Calibri"/>
              </a:rPr>
              <a:t>Maior taxa: 4,85%</a:t>
            </a:r>
            <a:endParaRPr lang="en-US" sz="1700" dirty="0">
              <a:ea typeface="Calibri"/>
              <a:cs typeface="Calibri"/>
            </a:endParaRPr>
          </a:p>
          <a:p>
            <a:pPr marL="2171700" lvl="4" indent="-342900" algn="just"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r>
              <a:rPr lang="pt-BR" sz="1600" dirty="0">
                <a:ea typeface="Calibri"/>
                <a:cs typeface="Calibri"/>
              </a:rPr>
              <a:t>Diferença de 3,60% entre a maior e a menor</a:t>
            </a:r>
            <a:endParaRPr lang="en-US" sz="1600" dirty="0">
              <a:ea typeface="Calibri"/>
              <a:cs typeface="Calibri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CBAA82-482C-E328-06CD-45F205997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730" y="1017864"/>
            <a:ext cx="7928154" cy="504216"/>
          </a:xfrm>
        </p:spPr>
        <p:txBody>
          <a:bodyPr lIns="91440" tIns="45720" rIns="91440" bIns="45720" anchor="t"/>
          <a:lstStyle/>
          <a:p>
            <a:r>
              <a:rPr lang="pt-BR" sz="2400" b="0" dirty="0">
                <a:latin typeface="Aptos"/>
              </a:rPr>
              <a:t>Crédito consignado na perspectiva do Poder Público</a:t>
            </a:r>
            <a:endParaRPr lang="en-US" sz="24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11665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A3FBFF-4B1A-4A83-BA09-757BA17BF48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91440" tIns="45720" rIns="91440" bIns="45720" anchor="t"/>
          <a:lstStyle/>
          <a:p>
            <a:pPr marL="342900" indent="-342900" algn="just">
              <a:lnSpc>
                <a:spcPct val="200000"/>
              </a:lnSpc>
              <a:buChar char="•"/>
            </a:pPr>
            <a:r>
              <a:rPr lang="pt-BR" b="1" dirty="0">
                <a:latin typeface="Aptos"/>
              </a:rPr>
              <a:t>Externalidade negativa</a:t>
            </a:r>
            <a:endParaRPr lang="en-US" dirty="0"/>
          </a:p>
          <a:p>
            <a:pPr marL="800100" lvl="1" indent="-342900" algn="just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pt-BR" sz="1800" dirty="0">
                <a:ea typeface="Calibri"/>
                <a:cs typeface="Calibri"/>
              </a:rPr>
              <a:t>Crédito</a:t>
            </a:r>
            <a:r>
              <a:rPr lang="pt-BR" sz="1800" dirty="0">
                <a:ea typeface="+mn-lt"/>
                <a:cs typeface="+mn-lt"/>
              </a:rPr>
              <a:t> pessoal consignado INSS - Pré-fixado (a.m.)</a:t>
            </a:r>
          </a:p>
          <a:p>
            <a:pPr marL="1257300" lvl="2" indent="-342900" algn="just">
              <a:lnSpc>
                <a:spcPct val="100000"/>
              </a:lnSpc>
              <a:buFont typeface="Wingdings,Sans-Serif" panose="020B0604020202020204" pitchFamily="34" charset="0"/>
              <a:buChar char="§"/>
            </a:pPr>
            <a:r>
              <a:rPr lang="pt-BR" sz="1600" dirty="0">
                <a:ea typeface="+mn-lt"/>
                <a:cs typeface="+mn-lt"/>
              </a:rPr>
              <a:t>BNB: 1,71%</a:t>
            </a:r>
          </a:p>
          <a:p>
            <a:pPr marL="1257300" lvl="2" indent="-342900" algn="just">
              <a:lnSpc>
                <a:spcPct val="100000"/>
              </a:lnSpc>
              <a:buFont typeface="Wingdings,Sans-Serif" panose="020B0604020202020204" pitchFamily="34" charset="0"/>
              <a:buChar char="§"/>
            </a:pPr>
            <a:r>
              <a:rPr lang="pt-BR" sz="1600" dirty="0">
                <a:ea typeface="+mn-lt"/>
                <a:cs typeface="+mn-lt"/>
              </a:rPr>
              <a:t>BRB: 1,68%</a:t>
            </a:r>
          </a:p>
          <a:p>
            <a:pPr marL="1257300" lvl="2" indent="-342900" algn="just">
              <a:lnSpc>
                <a:spcPct val="100000"/>
              </a:lnSpc>
              <a:buFont typeface="Wingdings,Sans-Serif" panose="020B0604020202020204" pitchFamily="34" charset="0"/>
              <a:buChar char="§"/>
            </a:pPr>
            <a:r>
              <a:rPr lang="pt-BR" sz="1600" dirty="0">
                <a:ea typeface="+mn-lt"/>
                <a:cs typeface="+mn-lt"/>
              </a:rPr>
              <a:t>Caixa Econômica Federal: 1,65%</a:t>
            </a:r>
          </a:p>
          <a:p>
            <a:pPr marL="1257300" lvl="2" indent="-342900" algn="just">
              <a:lnSpc>
                <a:spcPct val="100000"/>
              </a:lnSpc>
              <a:buFont typeface="Wingdings,Sans-Serif" panose="020B0604020202020204" pitchFamily="34" charset="0"/>
              <a:buChar char="§"/>
            </a:pPr>
            <a:r>
              <a:rPr lang="pt-BR" sz="1600" dirty="0">
                <a:ea typeface="+mn-lt"/>
                <a:cs typeface="+mn-lt"/>
              </a:rPr>
              <a:t>Itaú Consignado: 1,65%</a:t>
            </a:r>
          </a:p>
          <a:p>
            <a:pPr marL="1257300" lvl="2" indent="-342900" algn="just">
              <a:lnSpc>
                <a:spcPct val="100000"/>
              </a:lnSpc>
              <a:buFont typeface="Wingdings,Sans-Serif" panose="020B0604020202020204" pitchFamily="34" charset="0"/>
              <a:buChar char="§"/>
            </a:pPr>
            <a:r>
              <a:rPr lang="pt-BR" sz="1600" dirty="0" err="1">
                <a:ea typeface="+mn-lt"/>
                <a:cs typeface="+mn-lt"/>
              </a:rPr>
              <a:t>Nubank</a:t>
            </a:r>
            <a:r>
              <a:rPr lang="pt-BR" sz="1600" dirty="0">
                <a:ea typeface="+mn-lt"/>
                <a:cs typeface="+mn-lt"/>
              </a:rPr>
              <a:t>: 1,54%</a:t>
            </a:r>
          </a:p>
          <a:p>
            <a:pPr marL="800100" lvl="1" indent="-342900" algn="just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pt-BR" sz="1800" dirty="0">
                <a:ea typeface="+mn-lt"/>
                <a:cs typeface="+mn-lt"/>
              </a:rPr>
              <a:t>Crédito pessoal consignado público - Pré-fixado (a.m.)</a:t>
            </a:r>
          </a:p>
          <a:p>
            <a:pPr marL="1257300" lvl="2" indent="-342900" algn="just">
              <a:lnSpc>
                <a:spcPct val="100000"/>
              </a:lnSpc>
              <a:buFont typeface="Wingdings,Sans-Serif" panose="020B0604020202020204" pitchFamily="34" charset="0"/>
              <a:buChar char="§"/>
            </a:pPr>
            <a:r>
              <a:rPr lang="pt-BR" sz="1600" dirty="0">
                <a:ea typeface="Calibri"/>
                <a:cs typeface="Calibri"/>
              </a:rPr>
              <a:t>BNB: 1,46%</a:t>
            </a:r>
          </a:p>
          <a:p>
            <a:pPr marL="1257300" lvl="2" indent="-342900" algn="just">
              <a:lnSpc>
                <a:spcPct val="100000"/>
              </a:lnSpc>
              <a:buFont typeface="Wingdings,Sans-Serif" panose="020B0604020202020204" pitchFamily="34" charset="0"/>
              <a:buChar char="§"/>
            </a:pPr>
            <a:r>
              <a:rPr lang="pt-BR" sz="1600" dirty="0">
                <a:ea typeface="Calibri"/>
                <a:cs typeface="Calibri"/>
              </a:rPr>
              <a:t>BRB: 1,53%</a:t>
            </a:r>
          </a:p>
          <a:p>
            <a:pPr marL="1257300" lvl="2" indent="-342900" algn="just">
              <a:lnSpc>
                <a:spcPct val="100000"/>
              </a:lnSpc>
              <a:buFont typeface="Wingdings,Sans-Serif" panose="020B0604020202020204" pitchFamily="34" charset="0"/>
              <a:buChar char="§"/>
            </a:pPr>
            <a:r>
              <a:rPr lang="pt-BR" sz="1600" dirty="0">
                <a:ea typeface="Calibri"/>
                <a:cs typeface="Calibri"/>
              </a:rPr>
              <a:t>Caixa Econômica Federal: 1,51%</a:t>
            </a:r>
          </a:p>
          <a:p>
            <a:pPr marL="1257300" lvl="2" indent="-342900" algn="just">
              <a:lnSpc>
                <a:spcPct val="100000"/>
              </a:lnSpc>
              <a:buFont typeface="Wingdings,Sans-Serif" panose="020B0604020202020204" pitchFamily="34" charset="0"/>
              <a:buChar char="§"/>
            </a:pPr>
            <a:r>
              <a:rPr lang="pt-BR" sz="1600" dirty="0">
                <a:ea typeface="Calibri"/>
                <a:cs typeface="Calibri"/>
              </a:rPr>
              <a:t>Itaú Consignado: 1,25%</a:t>
            </a:r>
          </a:p>
          <a:p>
            <a:pPr marL="1257300" lvl="2" indent="-342900" algn="just">
              <a:lnSpc>
                <a:spcPct val="100000"/>
              </a:lnSpc>
              <a:buFont typeface="Wingdings,Sans-Serif" panose="020B0604020202020204" pitchFamily="34" charset="0"/>
              <a:buChar char="§"/>
            </a:pPr>
            <a:r>
              <a:rPr lang="pt-BR" sz="1600" dirty="0" err="1">
                <a:ea typeface="Calibri"/>
                <a:cs typeface="Calibri"/>
              </a:rPr>
              <a:t>Nubank</a:t>
            </a:r>
            <a:r>
              <a:rPr lang="pt-BR" sz="1600" dirty="0">
                <a:ea typeface="Calibri"/>
                <a:cs typeface="Calibri"/>
              </a:rPr>
              <a:t>: 1,41%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CBAA82-482C-E328-06CD-45F205997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730" y="1017864"/>
            <a:ext cx="7928154" cy="504216"/>
          </a:xfrm>
        </p:spPr>
        <p:txBody>
          <a:bodyPr lIns="91440" tIns="45720" rIns="91440" bIns="45720" anchor="t"/>
          <a:lstStyle/>
          <a:p>
            <a:r>
              <a:rPr lang="pt-BR" sz="2400" b="0" dirty="0">
                <a:latin typeface="Aptos"/>
              </a:rPr>
              <a:t>Crédito consignado na perspectiva do Poder Público</a:t>
            </a:r>
            <a:endParaRPr lang="en-US" sz="24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386291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A3FBFF-4B1A-4A83-BA09-757BA17BF48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91440" tIns="45720" rIns="91440" bIns="45720" anchor="t"/>
          <a:lstStyle/>
          <a:p>
            <a:pPr marL="342900" indent="-342900" algn="just">
              <a:lnSpc>
                <a:spcPct val="200000"/>
              </a:lnSpc>
              <a:buChar char="•"/>
            </a:pPr>
            <a:r>
              <a:rPr lang="pt-BR" b="1" dirty="0">
                <a:latin typeface="Aptos"/>
              </a:rPr>
              <a:t>Controle judicial</a:t>
            </a:r>
            <a:endParaRPr lang="pt-BR" sz="1600" dirty="0">
              <a:ea typeface="Calibri"/>
              <a:cs typeface="Calibri"/>
            </a:endParaRPr>
          </a:p>
          <a:p>
            <a:pPr marL="800100" lvl="1" indent="-342900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pt-BR" sz="2000" dirty="0">
                <a:ea typeface="Calibri"/>
                <a:cs typeface="Calibri"/>
              </a:rPr>
              <a:t>Controle de legalidade</a:t>
            </a:r>
          </a:p>
          <a:p>
            <a:pPr marL="1257300" lvl="2" indent="-342900" algn="just">
              <a:lnSpc>
                <a:spcPct val="150000"/>
              </a:lnSpc>
              <a:buFont typeface="Wingdings,Sans-Serif" panose="020B0604020202020204" pitchFamily="34" charset="0"/>
              <a:buChar char="§"/>
            </a:pPr>
            <a:r>
              <a:rPr lang="pt-BR" sz="1800" dirty="0">
                <a:ea typeface="Calibri"/>
                <a:cs typeface="Calibri"/>
              </a:rPr>
              <a:t>Possível, por violação ao art. 6º, § 1º, da Lei Federal nº 10.820/2003.</a:t>
            </a:r>
          </a:p>
          <a:p>
            <a:pPr marL="1257300" lvl="2" indent="-342900" algn="just">
              <a:lnSpc>
                <a:spcPct val="150000"/>
              </a:lnSpc>
              <a:buFont typeface="Wingdings,Sans-Serif" panose="020B0604020202020204" pitchFamily="34" charset="0"/>
              <a:buChar char="§"/>
            </a:pPr>
            <a:r>
              <a:rPr lang="pt-BR" sz="1800" dirty="0">
                <a:ea typeface="Calibri"/>
                <a:cs typeface="Calibri"/>
              </a:rPr>
              <a:t>A questão </a:t>
            </a:r>
            <a:r>
              <a:rPr lang="pt-BR" sz="1800" dirty="0">
                <a:ea typeface="+mn-lt"/>
                <a:cs typeface="+mn-lt"/>
              </a:rPr>
              <a:t>não diz respeito ao mérito administrativo, mas, sim, ao controle de legalidade do exercício do poder regulamentar pelo Poder Executivo.</a:t>
            </a:r>
          </a:p>
          <a:p>
            <a:pPr marL="1714500" lvl="3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ea typeface="Calibri"/>
                <a:cs typeface="Calibri"/>
              </a:rPr>
              <a:t>Inteligência do </a:t>
            </a:r>
            <a:r>
              <a:rPr lang="pt-BR" sz="1600" dirty="0">
                <a:ea typeface="+mn-lt"/>
                <a:cs typeface="+mn-lt"/>
              </a:rPr>
              <a:t>REsp n. 1.425.090/PR</a:t>
            </a:r>
            <a:endParaRPr lang="pt-BR" sz="1600" dirty="0">
              <a:ea typeface="Calibri"/>
              <a:cs typeface="Calibri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CBAA82-482C-E328-06CD-45F205997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730" y="1017864"/>
            <a:ext cx="7928154" cy="504216"/>
          </a:xfrm>
        </p:spPr>
        <p:txBody>
          <a:bodyPr lIns="91440" tIns="45720" rIns="91440" bIns="45720" anchor="t"/>
          <a:lstStyle/>
          <a:p>
            <a:r>
              <a:rPr lang="pt-BR" sz="2400" b="0" dirty="0">
                <a:latin typeface="Aptos"/>
              </a:rPr>
              <a:t>Crédito consignado na perspectiva do Poder Público</a:t>
            </a:r>
            <a:endParaRPr lang="en-US" sz="24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690443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A3FBFF-4B1A-4A83-BA09-757BA17BF48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91440" tIns="45720" rIns="91440" bIns="45720" anchor="t"/>
          <a:lstStyle/>
          <a:p>
            <a:pPr marL="342900" indent="-342900" algn="just">
              <a:lnSpc>
                <a:spcPct val="200000"/>
              </a:lnSpc>
              <a:buChar char="•"/>
            </a:pPr>
            <a:r>
              <a:rPr lang="pt-BR" b="1" dirty="0">
                <a:latin typeface="Aptos"/>
              </a:rPr>
              <a:t>Controle judicial</a:t>
            </a:r>
            <a:endParaRPr lang="pt-BR" sz="1600" dirty="0">
              <a:ea typeface="Calibri"/>
              <a:cs typeface="Calibri"/>
            </a:endParaRPr>
          </a:p>
          <a:p>
            <a:pPr marL="800100" lvl="1" indent="-342900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pt-BR" sz="2000" dirty="0">
                <a:ea typeface="Calibri"/>
                <a:cs typeface="Calibri"/>
              </a:rPr>
              <a:t>Controle de constitucionalidade</a:t>
            </a:r>
          </a:p>
          <a:p>
            <a:pPr marL="1257300" lvl="2" indent="-342900" algn="just">
              <a:lnSpc>
                <a:spcPct val="150000"/>
              </a:lnSpc>
              <a:buFont typeface="Wingdings,Sans-Serif" panose="020B0604020202020204" pitchFamily="34" charset="0"/>
              <a:buChar char="§"/>
            </a:pPr>
            <a:r>
              <a:rPr lang="pt-BR" sz="1800" dirty="0">
                <a:ea typeface="Calibri"/>
                <a:cs typeface="Calibri"/>
              </a:rPr>
              <a:t>Improvável.</a:t>
            </a:r>
            <a:endParaRPr lang="pt-BR" dirty="0">
              <a:ea typeface="Calibri"/>
              <a:cs typeface="Calibri"/>
            </a:endParaRPr>
          </a:p>
          <a:p>
            <a:pPr marL="1257300" lvl="2" indent="-342900" algn="just">
              <a:lnSpc>
                <a:spcPct val="150000"/>
              </a:lnSpc>
              <a:buFont typeface="Wingdings,Sans-Serif" panose="020B0604020202020204" pitchFamily="34" charset="0"/>
              <a:buChar char="§"/>
            </a:pPr>
            <a:r>
              <a:rPr lang="pt-BR" sz="1800" dirty="0">
                <a:ea typeface="+mn-lt"/>
                <a:cs typeface="+mn-lt"/>
              </a:rPr>
              <a:t>Aparente violação indireta à Constituição da República.</a:t>
            </a:r>
            <a:endParaRPr lang="pt-BR">
              <a:ea typeface="+mn-lt"/>
              <a:cs typeface="+mn-lt"/>
            </a:endParaRP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ea typeface="+mn-lt"/>
                <a:cs typeface="+mn-lt"/>
              </a:rPr>
              <a:t>AGRAVO REGIMENTAL. AÇÃO DIRETA DE INCONSTITUCIONALIDADE. INSTRUÇÃO NORMATIVA DO INSS. CRÉDITO CONSIGNADO. ATO NORMATIVO SECUNDÁRIO. REGULAMENTAÇÃO DA LEI N.º 10.820/2003. CONTROLE DE LEGALIDADE. PRECEDENTES. NÃO CONHECIMENTO. </a:t>
            </a:r>
            <a:r>
              <a:rPr lang="pt-BR" sz="1600" b="1" dirty="0">
                <a:ea typeface="+mn-lt"/>
                <a:cs typeface="+mn-lt"/>
              </a:rPr>
              <a:t>1. Nos termos da jurisprudência desta Corte, é inviável o controle concentrado de instrução normativa editada para regulamentar lei, desafiando o controle de legalidade e não de constitucionalidade.</a:t>
            </a:r>
            <a:r>
              <a:rPr lang="pt-BR" sz="1600" dirty="0">
                <a:ea typeface="+mn-lt"/>
                <a:cs typeface="+mn-lt"/>
              </a:rPr>
              <a:t> 2. Agravo regimental a que se nega provimento. (ADI 6111 </a:t>
            </a:r>
            <a:r>
              <a:rPr lang="pt-BR" sz="1600" dirty="0" err="1">
                <a:ea typeface="+mn-lt"/>
                <a:cs typeface="+mn-lt"/>
              </a:rPr>
              <a:t>AgR</a:t>
            </a:r>
            <a:r>
              <a:rPr lang="pt-BR" sz="1600" dirty="0">
                <a:ea typeface="+mn-lt"/>
                <a:cs typeface="+mn-lt"/>
              </a:rPr>
              <a:t>, Relator(a): EDSON FACHIN, Tribunal Pleno, julgado em 06-05-2019, PROCESSO ELETRÔNICO DJe-103  DIVULG 16-05-2019  PUBLIC 17-05-2019)</a:t>
            </a:r>
            <a:endParaRPr lang="pt-BR" sz="1600" dirty="0">
              <a:ea typeface="Calibri"/>
              <a:cs typeface="Calibri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CBAA82-482C-E328-06CD-45F205997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730" y="1017864"/>
            <a:ext cx="7928154" cy="504216"/>
          </a:xfrm>
        </p:spPr>
        <p:txBody>
          <a:bodyPr lIns="91440" tIns="45720" rIns="91440" bIns="45720" anchor="t"/>
          <a:lstStyle/>
          <a:p>
            <a:r>
              <a:rPr lang="pt-BR" sz="2400" b="0" dirty="0">
                <a:latin typeface="Aptos"/>
              </a:rPr>
              <a:t>Crédito consignado na perspectiva do Poder Público</a:t>
            </a:r>
            <a:endParaRPr lang="en-US" sz="24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52110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A3FBFF-4B1A-4A83-BA09-757BA17BF48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91440" tIns="45720" rIns="91440" bIns="45720" anchor="t"/>
          <a:lstStyle/>
          <a:p>
            <a:pPr marL="342900" indent="-342900" algn="just">
              <a:lnSpc>
                <a:spcPct val="200000"/>
              </a:lnSpc>
              <a:buChar char="•"/>
            </a:pPr>
            <a:r>
              <a:rPr lang="pt-BR" b="1" dirty="0">
                <a:latin typeface="Aptos"/>
              </a:rPr>
              <a:t>Questão</a:t>
            </a:r>
            <a:endParaRPr lang="en-US"/>
          </a:p>
          <a:p>
            <a:pPr marL="800100" lvl="1" indent="-342900" algn="just">
              <a:lnSpc>
                <a:spcPct val="200000"/>
              </a:lnSpc>
              <a:buFont typeface="Courier New" panose="020B0604020202020204" pitchFamily="34" charset="0"/>
              <a:buChar char="o"/>
            </a:pPr>
            <a:r>
              <a:rPr lang="pt-BR" sz="2000" dirty="0">
                <a:latin typeface="Aptos"/>
              </a:rPr>
              <a:t>É legal o estabelecimento de um teto de juros nos contratos de empréstimo consignado sobre benefícios previdenciários administrados pelo INSS?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CBAA82-482C-E328-06CD-45F205997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730" y="1017864"/>
            <a:ext cx="7928154" cy="504216"/>
          </a:xfrm>
        </p:spPr>
        <p:txBody>
          <a:bodyPr lIns="91440" tIns="45720" rIns="91440" bIns="45720" anchor="t"/>
          <a:lstStyle/>
          <a:p>
            <a:r>
              <a:rPr lang="pt-BR" sz="2400" b="0" dirty="0">
                <a:latin typeface="Aptos"/>
              </a:rPr>
              <a:t>Crédito consignado na perspectiva do Poder Público</a:t>
            </a:r>
            <a:endParaRPr lang="en-US" sz="24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072395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812E529-EEF2-46DE-8230-98200D37B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24078" y="4440349"/>
            <a:ext cx="5110220" cy="1777699"/>
          </a:xfrm>
        </p:spPr>
        <p:txBody>
          <a:bodyPr lIns="91440" tIns="45720" rIns="91440" bIns="45720" anchor="t"/>
          <a:lstStyle/>
          <a:p>
            <a:r>
              <a:rPr lang="pt-BR" dirty="0">
                <a:latin typeface="Founders Grotesk Regular"/>
              </a:rPr>
              <a:t>Doutor e Mestre em Direito Civil (UERJ)</a:t>
            </a:r>
            <a:endParaRPr lang="pt-BR" dirty="0"/>
          </a:p>
          <a:p>
            <a:r>
              <a:rPr lang="pt-BR" dirty="0">
                <a:latin typeface="Founders Grotesk Regular"/>
              </a:rPr>
              <a:t>Professor Adjunto de Direito Civil (UFPI)</a:t>
            </a:r>
            <a:br>
              <a:rPr lang="pt-BR" dirty="0">
                <a:latin typeface="Founders Grotesk Regular"/>
              </a:rPr>
            </a:br>
            <a:br>
              <a:rPr lang="pt-BR" dirty="0">
                <a:latin typeface="Founders Grotesk Regular"/>
              </a:rPr>
            </a:br>
            <a:r>
              <a:rPr lang="pt-BR" dirty="0">
                <a:latin typeface="Founders Grotesk Regular"/>
              </a:rPr>
              <a:t>gabriel@rochafurtado.com.br</a:t>
            </a:r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5A1AEC-ED27-4C07-9173-435139776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270849"/>
            <a:ext cx="9143999" cy="792852"/>
          </a:xfrm>
        </p:spPr>
        <p:txBody>
          <a:bodyPr lIns="91440" tIns="45720" rIns="91440" bIns="45720" anchor="t"/>
          <a:lstStyle/>
          <a:p>
            <a:r>
              <a:rPr lang="pt-BR" dirty="0">
                <a:latin typeface="Founders Grotesk Semibold"/>
              </a:rPr>
              <a:t>Gabriel Rocha Furtado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2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A3FBFF-4B1A-4A83-BA09-757BA17BF48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91440" tIns="45720" rIns="91440" bIns="45720" anchor="t"/>
          <a:lstStyle/>
          <a:p>
            <a:pPr marL="342900" indent="-342900" algn="just">
              <a:lnSpc>
                <a:spcPct val="200000"/>
              </a:lnSpc>
              <a:buChar char="•"/>
            </a:pPr>
            <a:r>
              <a:rPr lang="pt-BR" b="1" dirty="0">
                <a:latin typeface="Aptos"/>
              </a:rPr>
              <a:t>Contextualização</a:t>
            </a:r>
            <a:endParaRPr lang="en-US" dirty="0"/>
          </a:p>
          <a:p>
            <a:pPr marL="800100" lvl="1" indent="-342900" algn="just">
              <a:lnSpc>
                <a:spcPct val="200000"/>
              </a:lnSpc>
              <a:buFont typeface="Courier New" panose="020B0604020202020204" pitchFamily="34" charset="0"/>
              <a:buChar char="o"/>
            </a:pPr>
            <a:r>
              <a:rPr lang="pt-BR" sz="2000" dirty="0">
                <a:latin typeface="Aptos"/>
              </a:rPr>
              <a:t>Lei Federal nº 10.820/2003</a:t>
            </a:r>
            <a:endParaRPr lang="pt-BR" dirty="0">
              <a:latin typeface="Calibri"/>
              <a:ea typeface="Calibri"/>
              <a:cs typeface="Calibri"/>
            </a:endParaRPr>
          </a:p>
          <a:p>
            <a:pPr marL="1257300" lvl="2" indent="-342900" algn="just">
              <a:lnSpc>
                <a:spcPct val="200000"/>
              </a:lnSpc>
              <a:buFont typeface="Wingdings" panose="020B0604020202020204" pitchFamily="34" charset="0"/>
              <a:buChar char="§"/>
            </a:pPr>
            <a:r>
              <a:rPr lang="pt-BR" sz="1800" dirty="0">
                <a:latin typeface="Aptos"/>
              </a:rPr>
              <a:t>Conversão da Medida Provisória nº 130/2003</a:t>
            </a:r>
          </a:p>
          <a:p>
            <a:pPr marL="1714500" lvl="3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ptos"/>
              </a:rPr>
              <a:t>Exposição de Motivos (Bernard </a:t>
            </a:r>
            <a:r>
              <a:rPr lang="pt-BR" sz="1600" dirty="0" err="1">
                <a:latin typeface="Aptos"/>
              </a:rPr>
              <a:t>Appy</a:t>
            </a:r>
            <a:r>
              <a:rPr lang="pt-BR" sz="1600" dirty="0">
                <a:latin typeface="Aptos"/>
              </a:rPr>
              <a:t>): "[...] </a:t>
            </a:r>
            <a:r>
              <a:rPr lang="pt-BR" sz="1600" dirty="0">
                <a:ea typeface="+mn-lt"/>
                <a:cs typeface="+mn-lt"/>
              </a:rPr>
              <a:t>a segurança proporcionada por este tipo de operação deverá garantir um grande interesse na sua realização por parte das instituições financeiras, </a:t>
            </a:r>
            <a:r>
              <a:rPr lang="pt-BR" sz="1600" b="1" dirty="0">
                <a:ea typeface="+mn-lt"/>
                <a:cs typeface="+mn-lt"/>
              </a:rPr>
              <a:t>induzindo forte competição entre estas, e melhorando as condições oferecidas aos tomadores</a:t>
            </a:r>
            <a:r>
              <a:rPr lang="pt-BR" sz="1600" dirty="0">
                <a:ea typeface="+mn-lt"/>
                <a:cs typeface="+mn-lt"/>
              </a:rPr>
              <a:t>".</a:t>
            </a:r>
            <a:endParaRPr lang="pt-BR" sz="1600" dirty="0">
              <a:latin typeface="Aptos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CBAA82-482C-E328-06CD-45F205997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730" y="1017864"/>
            <a:ext cx="7928154" cy="504216"/>
          </a:xfrm>
        </p:spPr>
        <p:txBody>
          <a:bodyPr lIns="91440" tIns="45720" rIns="91440" bIns="45720" anchor="t"/>
          <a:lstStyle/>
          <a:p>
            <a:r>
              <a:rPr lang="pt-BR" sz="2400" b="0" dirty="0">
                <a:latin typeface="Aptos"/>
              </a:rPr>
              <a:t>Crédito consignado na perspectiva do Poder Público</a:t>
            </a:r>
            <a:endParaRPr lang="en-US" sz="24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855440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A3FBFF-4B1A-4A83-BA09-757BA17BF48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91440" tIns="45720" rIns="91440" bIns="45720" anchor="t"/>
          <a:lstStyle/>
          <a:p>
            <a:pPr marL="342900" indent="-342900" algn="just">
              <a:lnSpc>
                <a:spcPct val="200000"/>
              </a:lnSpc>
              <a:buChar char="•"/>
            </a:pPr>
            <a:r>
              <a:rPr lang="pt-BR" b="1" dirty="0">
                <a:latin typeface="Aptos"/>
              </a:rPr>
              <a:t>Contextualização</a:t>
            </a:r>
            <a:endParaRPr lang="en-US" dirty="0"/>
          </a:p>
          <a:p>
            <a:pPr marL="800100" lvl="1" indent="-342900" algn="just">
              <a:lnSpc>
                <a:spcPct val="200000"/>
              </a:lnSpc>
              <a:buFont typeface="Courier New" panose="020B0604020202020204" pitchFamily="34" charset="0"/>
              <a:buChar char="o"/>
            </a:pPr>
            <a:r>
              <a:rPr lang="pt-BR" sz="2000" dirty="0">
                <a:latin typeface="Aptos"/>
              </a:rPr>
              <a:t>Lei Federal nº 10.820/2003</a:t>
            </a:r>
            <a:endParaRPr lang="pt-BR" dirty="0">
              <a:latin typeface="Calibri"/>
              <a:ea typeface="Calibri"/>
              <a:cs typeface="Calibri"/>
            </a:endParaRPr>
          </a:p>
          <a:p>
            <a:pPr marL="1257300" lvl="2" indent="-342900" algn="just">
              <a:lnSpc>
                <a:spcPct val="200000"/>
              </a:lnSpc>
              <a:buFont typeface="Wingdings" panose="020B0604020202020204" pitchFamily="34" charset="0"/>
              <a:buChar char="§"/>
            </a:pPr>
            <a:r>
              <a:rPr lang="pt-BR" sz="1600" dirty="0">
                <a:ea typeface="+mn-lt"/>
                <a:cs typeface="+mn-lt"/>
              </a:rPr>
              <a:t>Art. 6º Os titulares de benefícios de aposentadoria e pensão do Regime Geral de Previdência Social e do benefício de prestação continuada de que trata o art. 20 da Lei nº 8.742, de 7 de dezembro de 1993, poderão autorizar que o Instituto Nacional do Seguro Social (INSS) proceda aos descontos referidos no art. 1º desta Lei [...], </a:t>
            </a:r>
            <a:r>
              <a:rPr lang="pt-BR" sz="1600" b="1" dirty="0">
                <a:ea typeface="+mn-lt"/>
                <a:cs typeface="+mn-lt"/>
              </a:rPr>
              <a:t>observadas as normas editadas pelo INSS e ouvido o Conselho Nacional de Previdência Social</a:t>
            </a:r>
            <a:r>
              <a:rPr lang="pt-BR" sz="1600" dirty="0">
                <a:ea typeface="+mn-lt"/>
                <a:cs typeface="+mn-lt"/>
              </a:rPr>
              <a:t>.</a:t>
            </a:r>
            <a:endParaRPr lang="pt-BR" sz="1600">
              <a:latin typeface="Aptos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CBAA82-482C-E328-06CD-45F205997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730" y="1017864"/>
            <a:ext cx="7928154" cy="504216"/>
          </a:xfrm>
        </p:spPr>
        <p:txBody>
          <a:bodyPr lIns="91440" tIns="45720" rIns="91440" bIns="45720" anchor="t"/>
          <a:lstStyle/>
          <a:p>
            <a:r>
              <a:rPr lang="pt-BR" sz="2400" b="0" dirty="0">
                <a:latin typeface="Aptos"/>
              </a:rPr>
              <a:t>Crédito consignado na perspectiva do Poder Público</a:t>
            </a:r>
            <a:endParaRPr lang="en-US" sz="24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04393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A3FBFF-4B1A-4A83-BA09-757BA17BF48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91440" tIns="45720" rIns="91440" bIns="45720" anchor="t"/>
          <a:lstStyle/>
          <a:p>
            <a:pPr marL="342900" indent="-342900" algn="just">
              <a:lnSpc>
                <a:spcPct val="200000"/>
              </a:lnSpc>
              <a:buChar char="•"/>
            </a:pPr>
            <a:r>
              <a:rPr lang="pt-BR" b="1" dirty="0">
                <a:latin typeface="Aptos"/>
              </a:rPr>
              <a:t>Contextualização</a:t>
            </a:r>
            <a:endParaRPr lang="en-US" dirty="0"/>
          </a:p>
          <a:p>
            <a:pPr marL="800100" lvl="1" indent="-342900" algn="just">
              <a:lnSpc>
                <a:spcPct val="200000"/>
              </a:lnSpc>
              <a:buFont typeface="Courier New" panose="020B0604020202020204" pitchFamily="34" charset="0"/>
              <a:buChar char="o"/>
            </a:pPr>
            <a:r>
              <a:rPr lang="pt-BR" sz="2000" dirty="0">
                <a:latin typeface="Aptos"/>
              </a:rPr>
              <a:t>Lei Federal nº 10.820/2003</a:t>
            </a:r>
            <a:endParaRPr lang="pt-BR" dirty="0">
              <a:latin typeface="Calibri"/>
              <a:ea typeface="Calibri"/>
              <a:cs typeface="Calibri"/>
            </a:endParaRPr>
          </a:p>
          <a:p>
            <a:pPr marL="9144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ptos"/>
                <a:ea typeface="+mn-lt"/>
                <a:cs typeface="+mn-lt"/>
              </a:rPr>
              <a:t> Art. 6º, </a:t>
            </a:r>
            <a:r>
              <a:rPr lang="pt-BR" sz="1600" dirty="0">
                <a:latin typeface="+mn-lt"/>
                <a:ea typeface="+mn-lt"/>
                <a:cs typeface="+mn-lt"/>
              </a:rPr>
              <a:t>§ 1º. Para os fins do </a:t>
            </a:r>
            <a:r>
              <a:rPr lang="pt-BR" sz="1600" i="1" dirty="0">
                <a:latin typeface="+mn-lt"/>
                <a:ea typeface="+mn-lt"/>
                <a:cs typeface="+mn-lt"/>
              </a:rPr>
              <a:t>caput</a:t>
            </a:r>
            <a:r>
              <a:rPr lang="pt-BR" sz="1600" dirty="0">
                <a:latin typeface="+mn-lt"/>
                <a:ea typeface="+mn-lt"/>
                <a:cs typeface="+mn-lt"/>
              </a:rPr>
              <a:t>, fica o INSS autorizado a dispor, em ato próprio, sobre:</a:t>
            </a:r>
            <a:r>
              <a:rPr lang="pt-BR" sz="1600" dirty="0">
                <a:latin typeface="Calibri"/>
                <a:ea typeface="+mn-lt"/>
                <a:cs typeface="+mn-lt"/>
              </a:rPr>
              <a:t> </a:t>
            </a:r>
            <a:r>
              <a:rPr lang="pt-BR" sz="1400" dirty="0">
                <a:latin typeface="Aptos"/>
                <a:ea typeface="+mn-lt"/>
                <a:cs typeface="+mn-lt"/>
              </a:rPr>
              <a:t>I - as formalidades para habilitação das instituições e sociedades referidas no art. 1º; </a:t>
            </a:r>
            <a:r>
              <a:rPr lang="pt-BR" sz="1400" dirty="0">
                <a:latin typeface="Calibri"/>
                <a:ea typeface="+mn-lt"/>
                <a:cs typeface="+mn-lt"/>
              </a:rPr>
              <a:t>II - os benefícios elegíveis, em função de sua natureza e forma de pagamento; III - as rotinas a serem observadas para a prestação aos titulares de benefícios em manutenção e às instituições consignatárias das informações necessárias à consecução do disposto nesta Lei; IV - os prazos para o início dos descontos autorizados e para o repasse das prestações às instituições consignatárias; V - o valor dos encargos a serem cobrados para ressarcimento dos custos operacionais a ele acarretados pelas operações; e </a:t>
            </a:r>
            <a:r>
              <a:rPr lang="pt-BR" sz="1400" b="1" dirty="0">
                <a:latin typeface="Calibri"/>
                <a:ea typeface="+mn-lt"/>
                <a:cs typeface="+mn-lt"/>
              </a:rPr>
              <a:t>VI - as demais normas que se fizerem necessárias</a:t>
            </a:r>
            <a:r>
              <a:rPr lang="pt-BR" sz="1400" dirty="0">
                <a:latin typeface="Calibri"/>
                <a:ea typeface="+mn-lt"/>
                <a:cs typeface="+mn-lt"/>
              </a:rPr>
              <a:t>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CBAA82-482C-E328-06CD-45F205997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730" y="1017864"/>
            <a:ext cx="7928154" cy="504216"/>
          </a:xfrm>
        </p:spPr>
        <p:txBody>
          <a:bodyPr lIns="91440" tIns="45720" rIns="91440" bIns="45720" anchor="t"/>
          <a:lstStyle/>
          <a:p>
            <a:r>
              <a:rPr lang="pt-BR" sz="2400" b="0" dirty="0">
                <a:latin typeface="Aptos"/>
              </a:rPr>
              <a:t>Crédito consignado na perspectiva do Poder Público</a:t>
            </a:r>
            <a:endParaRPr lang="en-US" sz="24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31676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A3FBFF-4B1A-4A83-BA09-757BA17BF48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91440" tIns="45720" rIns="91440" bIns="45720" anchor="t"/>
          <a:lstStyle/>
          <a:p>
            <a:pPr marL="342900" indent="-342900" algn="just">
              <a:lnSpc>
                <a:spcPct val="200000"/>
              </a:lnSpc>
              <a:buChar char="•"/>
            </a:pPr>
            <a:r>
              <a:rPr lang="pt-BR" b="1" dirty="0">
                <a:latin typeface="Aptos"/>
              </a:rPr>
              <a:t>Contextualização</a:t>
            </a:r>
            <a:endParaRPr lang="en-US" dirty="0"/>
          </a:p>
          <a:p>
            <a:pPr marL="800100" lvl="1" indent="-342900" algn="just">
              <a:lnSpc>
                <a:spcPct val="200000"/>
              </a:lnSpc>
              <a:buFont typeface="Courier New" panose="020B0604020202020204" pitchFamily="34" charset="0"/>
              <a:buChar char="o"/>
            </a:pPr>
            <a:r>
              <a:rPr lang="pt-BR" sz="2000" dirty="0">
                <a:latin typeface="Aptos"/>
              </a:rPr>
              <a:t>Lei Federal nº 10.820/2003</a:t>
            </a:r>
            <a:endParaRPr lang="pt-BR" dirty="0">
              <a:latin typeface="Calibri"/>
              <a:ea typeface="Calibri"/>
              <a:cs typeface="Calibri"/>
            </a:endParaRPr>
          </a:p>
          <a:p>
            <a:pPr marL="9144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ptos"/>
                <a:ea typeface="+mn-lt"/>
                <a:cs typeface="+mn-lt"/>
              </a:rPr>
              <a:t> Art. 6º, </a:t>
            </a:r>
            <a:r>
              <a:rPr lang="pt-BR" sz="1600" dirty="0">
                <a:latin typeface="+mn-lt"/>
                <a:ea typeface="+mn-lt"/>
                <a:cs typeface="+mn-lt"/>
              </a:rPr>
              <a:t>§ 1º. Para os fins do </a:t>
            </a:r>
            <a:r>
              <a:rPr lang="pt-BR" sz="1600" i="1" dirty="0">
                <a:latin typeface="+mn-lt"/>
                <a:ea typeface="+mn-lt"/>
                <a:cs typeface="+mn-lt"/>
              </a:rPr>
              <a:t>caput</a:t>
            </a:r>
            <a:r>
              <a:rPr lang="pt-BR" sz="1600" dirty="0">
                <a:latin typeface="+mn-lt"/>
                <a:ea typeface="+mn-lt"/>
                <a:cs typeface="+mn-lt"/>
              </a:rPr>
              <a:t>, fica o INSS autorizado a dispor, em ato próprio, sobre:</a:t>
            </a:r>
            <a:r>
              <a:rPr lang="pt-BR" sz="1600" dirty="0">
                <a:latin typeface="Calibri"/>
                <a:ea typeface="+mn-lt"/>
                <a:cs typeface="+mn-lt"/>
              </a:rPr>
              <a:t> </a:t>
            </a:r>
            <a:r>
              <a:rPr lang="pt-BR" sz="1400" dirty="0">
                <a:latin typeface="Aptos"/>
                <a:ea typeface="+mn-lt"/>
                <a:cs typeface="+mn-lt"/>
              </a:rPr>
              <a:t>I - as formalidades para habilitação das instituições e sociedades referidas no art. 1º; </a:t>
            </a:r>
            <a:r>
              <a:rPr lang="pt-BR" sz="1400" dirty="0">
                <a:latin typeface="Calibri"/>
                <a:ea typeface="+mn-lt"/>
                <a:cs typeface="+mn-lt"/>
              </a:rPr>
              <a:t>II - os benefícios elegíveis, em função de sua natureza e forma de pagamento; III - as rotinas a serem observadas para a prestação aos titulares de benefícios em manutenção e às instituições consignatárias das informações necessárias à consecução do disposto nesta Lei; IV - os prazos para o início dos descontos autorizados e para o repasse das prestações às instituições consignatárias; V - o valor dos encargos a serem cobrados para ressarcimento dos custos operacionais a ele acarretados pelas operações; e </a:t>
            </a:r>
            <a:r>
              <a:rPr lang="pt-BR" sz="1400" b="1" dirty="0">
                <a:latin typeface="Calibri"/>
                <a:ea typeface="+mn-lt"/>
                <a:cs typeface="+mn-lt"/>
              </a:rPr>
              <a:t>VI - as demais normas que se fizerem necessárias</a:t>
            </a:r>
            <a:r>
              <a:rPr lang="pt-BR" sz="1400" dirty="0">
                <a:latin typeface="Calibri"/>
                <a:ea typeface="+mn-lt"/>
                <a:cs typeface="+mn-lt"/>
              </a:rPr>
              <a:t>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CBAA82-482C-E328-06CD-45F205997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730" y="1017864"/>
            <a:ext cx="7928154" cy="504216"/>
          </a:xfrm>
        </p:spPr>
        <p:txBody>
          <a:bodyPr lIns="91440" tIns="45720" rIns="91440" bIns="45720" anchor="t"/>
          <a:lstStyle/>
          <a:p>
            <a:r>
              <a:rPr lang="pt-BR" sz="2400" b="0" dirty="0">
                <a:latin typeface="Aptos"/>
              </a:rPr>
              <a:t>Crédito consignado na perspectiva do Poder Público</a:t>
            </a:r>
            <a:endParaRPr lang="en-US" sz="24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80334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A3FBFF-4B1A-4A83-BA09-757BA17BF48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91440" tIns="45720" rIns="91440" bIns="45720" anchor="t"/>
          <a:lstStyle/>
          <a:p>
            <a:pPr marL="342900" indent="-342900" algn="just">
              <a:lnSpc>
                <a:spcPct val="200000"/>
              </a:lnSpc>
              <a:buChar char="•"/>
            </a:pPr>
            <a:r>
              <a:rPr lang="pt-BR" b="1" dirty="0">
                <a:latin typeface="Aptos"/>
              </a:rPr>
              <a:t>Contextualização</a:t>
            </a:r>
            <a:endParaRPr lang="en-US" dirty="0"/>
          </a:p>
          <a:p>
            <a:pPr marL="800100" lvl="1" indent="-342900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pt-BR" sz="2000" dirty="0">
                <a:latin typeface="Aptos"/>
              </a:rPr>
              <a:t>Instrução Normativa – INSS nº 138/2022 (com alterações posteriores)</a:t>
            </a:r>
            <a:endParaRPr lang="pt-BR" sz="2000" dirty="0">
              <a:latin typeface="Aptos"/>
              <a:ea typeface="Calibri"/>
              <a:cs typeface="Calibri"/>
            </a:endParaRPr>
          </a:p>
          <a:p>
            <a:pPr marL="9144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ptos"/>
                <a:ea typeface="+mn-lt"/>
                <a:cs typeface="+mn-lt"/>
              </a:rPr>
              <a:t> Art. 12. Nas operações de empréstimo pessoal consignado ficam estabelecidos os seguintes critérios: II - </a:t>
            </a:r>
            <a:r>
              <a:rPr lang="pt-BR" sz="1600" b="1" dirty="0">
                <a:latin typeface="Aptos"/>
                <a:ea typeface="+mn-lt"/>
                <a:cs typeface="+mn-lt"/>
              </a:rPr>
              <a:t>a taxa de juros mensal deve obedecer ao limite máximo de juros recomendado pelo Conselho Nacional de Previdência Social - CNPS, conforme estabelecido em Resolução vigente</a:t>
            </a:r>
            <a:r>
              <a:rPr lang="pt-BR" sz="1600" dirty="0">
                <a:latin typeface="Aptos"/>
                <a:ea typeface="+mn-lt"/>
                <a:cs typeface="+mn-lt"/>
              </a:rPr>
              <a:t>.</a:t>
            </a:r>
            <a:endParaRPr lang="pt-BR" sz="1400" dirty="0">
              <a:latin typeface="Calibri"/>
              <a:ea typeface="+mn-lt"/>
              <a:cs typeface="+mn-lt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CBAA82-482C-E328-06CD-45F205997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730" y="1017864"/>
            <a:ext cx="7928154" cy="504216"/>
          </a:xfrm>
        </p:spPr>
        <p:txBody>
          <a:bodyPr lIns="91440" tIns="45720" rIns="91440" bIns="45720" anchor="t"/>
          <a:lstStyle/>
          <a:p>
            <a:r>
              <a:rPr lang="pt-BR" sz="2400" b="0" dirty="0">
                <a:latin typeface="Aptos"/>
              </a:rPr>
              <a:t>Crédito consignado na perspectiva do Poder Público</a:t>
            </a:r>
            <a:endParaRPr lang="en-US" sz="24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96253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A3FBFF-4B1A-4A83-BA09-757BA17BF48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91440" tIns="45720" rIns="91440" bIns="45720" anchor="t"/>
          <a:lstStyle/>
          <a:p>
            <a:pPr marL="342900" indent="-342900" algn="just">
              <a:lnSpc>
                <a:spcPct val="200000"/>
              </a:lnSpc>
              <a:buChar char="•"/>
            </a:pPr>
            <a:r>
              <a:rPr lang="pt-BR" b="1" dirty="0">
                <a:latin typeface="Aptos"/>
              </a:rPr>
              <a:t>Contextualização</a:t>
            </a:r>
            <a:endParaRPr lang="en-US" dirty="0"/>
          </a:p>
          <a:p>
            <a:pPr marL="800100" lvl="1" indent="-342900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pt-BR" sz="2000" dirty="0">
                <a:latin typeface="Aptos"/>
              </a:rPr>
              <a:t>Resolução CNPS nº 1.365/2024</a:t>
            </a:r>
            <a:endParaRPr lang="pt-BR" sz="2000" dirty="0">
              <a:latin typeface="Aptos"/>
              <a:ea typeface="Calibri"/>
              <a:cs typeface="Calibri"/>
            </a:endParaRPr>
          </a:p>
          <a:p>
            <a:pPr marL="9144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ptos"/>
                <a:ea typeface="+mn-lt"/>
                <a:cs typeface="+mn-lt"/>
              </a:rPr>
              <a:t> Art. 1º. </a:t>
            </a:r>
            <a:r>
              <a:rPr lang="pt-BR" sz="1600" b="1" dirty="0">
                <a:latin typeface="Aptos"/>
                <a:ea typeface="+mn-lt"/>
                <a:cs typeface="+mn-lt"/>
              </a:rPr>
              <a:t>Recomendar ao Instituto Nacional do Seguro Social (INSS) que fixe o teto máximo de juros ao mês, para as operações de empréstimo consignado em benefício, em um inteiro e sessenta e seis centésimos por cento (1,66%)</a:t>
            </a:r>
            <a:r>
              <a:rPr lang="pt-BR" sz="1600" dirty="0">
                <a:latin typeface="Aptos"/>
                <a:ea typeface="+mn-lt"/>
                <a:cs typeface="+mn-lt"/>
              </a:rPr>
              <a:t> e, para as operações realizadas por meio de cartão de crédito e cartão consignado de benefício, em dois inteiros e quarenta e seis centésimos por cento (2,46%).</a:t>
            </a:r>
            <a:endParaRPr lang="pt-BR" sz="1400" dirty="0">
              <a:latin typeface="Calibri"/>
              <a:ea typeface="+mn-lt"/>
              <a:cs typeface="+mn-lt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CBAA82-482C-E328-06CD-45F205997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730" y="1017864"/>
            <a:ext cx="7928154" cy="504216"/>
          </a:xfrm>
        </p:spPr>
        <p:txBody>
          <a:bodyPr lIns="91440" tIns="45720" rIns="91440" bIns="45720" anchor="t"/>
          <a:lstStyle/>
          <a:p>
            <a:r>
              <a:rPr lang="pt-BR" sz="2400" b="0" dirty="0">
                <a:latin typeface="Aptos"/>
              </a:rPr>
              <a:t>Crédito consignado na perspectiva do Poder Público</a:t>
            </a:r>
            <a:endParaRPr lang="en-US" sz="24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987566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A3FBFF-4B1A-4A83-BA09-757BA17BF48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91440" tIns="45720" rIns="91440" bIns="45720" anchor="t"/>
          <a:lstStyle/>
          <a:p>
            <a:pPr marL="342900" indent="-342900" algn="just">
              <a:lnSpc>
                <a:spcPct val="200000"/>
              </a:lnSpc>
              <a:buChar char="•"/>
            </a:pPr>
            <a:r>
              <a:rPr lang="pt-BR" b="1" dirty="0">
                <a:latin typeface="Aptos"/>
              </a:rPr>
              <a:t>Poder regulamentar</a:t>
            </a:r>
            <a:endParaRPr lang="en-US" dirty="0"/>
          </a:p>
          <a:p>
            <a:pPr marL="800100" lvl="1" indent="-342900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pt-BR" sz="2000" dirty="0">
                <a:ea typeface="+mn-lt"/>
                <a:cs typeface="+mn-lt"/>
              </a:rPr>
              <a:t>Maria Sylvia Zanella Di Pietro</a:t>
            </a:r>
            <a:endParaRPr lang="pt-BR" sz="2000" dirty="0">
              <a:latin typeface="Aptos"/>
              <a:ea typeface="Calibri"/>
              <a:cs typeface="Calibri"/>
            </a:endParaRPr>
          </a:p>
          <a:p>
            <a:pPr marL="9144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ptos"/>
                <a:ea typeface="+mn-lt"/>
                <a:cs typeface="+mn-lt"/>
              </a:rPr>
              <a:t> "Além do decreto regulamentar, o poder normativo da Administração ainda se expressa por meio de resoluções, portarias, deliberações, instruções, editadas por autoridades que não o Chefe do Executivo. [...] </a:t>
            </a:r>
            <a:r>
              <a:rPr lang="pt-BR" sz="1600" b="1" dirty="0">
                <a:latin typeface="Aptos"/>
                <a:ea typeface="+mn-lt"/>
                <a:cs typeface="+mn-lt"/>
              </a:rPr>
              <a:t>Em todas essas hipóteses, o ato normativo não pode contrariar a lei, nem criar direitos, impor obrigações, proibições, penalidades que nela não estejam previstos, sob pena de ofensa ao princípio da legalidade</a:t>
            </a:r>
            <a:r>
              <a:rPr lang="pt-BR" sz="1600" dirty="0">
                <a:latin typeface="Aptos"/>
                <a:ea typeface="+mn-lt"/>
                <a:cs typeface="+mn-lt"/>
              </a:rPr>
              <a:t> (</a:t>
            </a:r>
            <a:r>
              <a:rPr lang="pt-BR" sz="1600" err="1">
                <a:latin typeface="Aptos"/>
                <a:ea typeface="+mn-lt"/>
                <a:cs typeface="+mn-lt"/>
              </a:rPr>
              <a:t>arts</a:t>
            </a:r>
            <a:r>
              <a:rPr lang="pt-BR" sz="1600" dirty="0">
                <a:latin typeface="Aptos"/>
                <a:ea typeface="+mn-lt"/>
                <a:cs typeface="+mn-lt"/>
              </a:rPr>
              <a:t>. 5º, II, e 37, </a:t>
            </a:r>
            <a:r>
              <a:rPr lang="pt-BR" sz="1600" i="1" dirty="0">
                <a:latin typeface="Aptos"/>
                <a:ea typeface="+mn-lt"/>
                <a:cs typeface="+mn-lt"/>
              </a:rPr>
              <a:t>caput</a:t>
            </a:r>
            <a:r>
              <a:rPr lang="pt-BR" sz="1600" dirty="0">
                <a:latin typeface="Aptos"/>
                <a:ea typeface="+mn-lt"/>
                <a:cs typeface="+mn-lt"/>
              </a:rPr>
              <a:t>, da Constituição)".</a:t>
            </a:r>
          </a:p>
          <a:p>
            <a:pPr marL="1371600" lvl="1" indent="-342900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pt-BR" i="1" dirty="0">
                <a:latin typeface="Aptos"/>
                <a:ea typeface="+mn-lt"/>
                <a:cs typeface="+mn-lt"/>
              </a:rPr>
              <a:t>Direito administrativo</a:t>
            </a:r>
            <a:r>
              <a:rPr lang="pt-BR" dirty="0">
                <a:latin typeface="Aptos"/>
                <a:ea typeface="+mn-lt"/>
                <a:cs typeface="+mn-lt"/>
              </a:rPr>
              <a:t>. 31</a:t>
            </a:r>
            <a:r>
              <a:rPr lang="pt-BR" dirty="0">
                <a:ea typeface="+mn-lt"/>
                <a:cs typeface="+mn-lt"/>
              </a:rPr>
              <a:t>ª</a:t>
            </a:r>
            <a:r>
              <a:rPr lang="pt-BR" dirty="0">
                <a:latin typeface="Aptos"/>
                <a:ea typeface="+mn-lt"/>
                <a:cs typeface="+mn-lt"/>
              </a:rPr>
              <a:t> ed. Rio de Janeiro: Forense, 2018, p. 160.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CBAA82-482C-E328-06CD-45F205997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730" y="1017864"/>
            <a:ext cx="7928154" cy="504216"/>
          </a:xfrm>
        </p:spPr>
        <p:txBody>
          <a:bodyPr lIns="91440" tIns="45720" rIns="91440" bIns="45720" anchor="t"/>
          <a:lstStyle/>
          <a:p>
            <a:r>
              <a:rPr lang="pt-BR" sz="2400" b="0" dirty="0">
                <a:latin typeface="Aptos"/>
              </a:rPr>
              <a:t>Crédito consignado na perspectiva do Poder Público</a:t>
            </a:r>
            <a:endParaRPr lang="en-US" sz="24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7215508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z="2000" dirty="0" smtClean="0">
            <a:solidFill>
              <a:schemeClr val="bg1"/>
            </a:solidFill>
            <a:latin typeface="Founders Grotesk Regular" panose="020B050303020206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z="2000" dirty="0" smtClean="0">
            <a:solidFill>
              <a:schemeClr val="bg1"/>
            </a:solidFill>
            <a:latin typeface="Founders Grotesk Regular" panose="020B050303020206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Tema do Office</vt:lpstr>
      <vt:lpstr>Personalizar design</vt:lpstr>
      <vt:lpstr>1_Tema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Disarme</dc:creator>
  <cp:lastModifiedBy>Diogo Tomaz</cp:lastModifiedBy>
  <cp:revision>447</cp:revision>
  <dcterms:created xsi:type="dcterms:W3CDTF">2019-11-05T14:44:59Z</dcterms:created>
  <dcterms:modified xsi:type="dcterms:W3CDTF">2024-09-25T21:09:51Z</dcterms:modified>
</cp:coreProperties>
</file>