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315200" cx="9753600"/>
  <p:notesSz cx="6858000" cy="9144000"/>
  <p:embeddedFontLst>
    <p:embeddedFont>
      <p:font typeface="Arimo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y/Ma44EEaIBJbBqfkfjK+kVRe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Arim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7D3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70906" y="5249614"/>
            <a:ext cx="8769124" cy="2923041"/>
          </a:xfrm>
          <a:custGeom>
            <a:rect b="b" l="l" r="r" t="t"/>
            <a:pathLst>
              <a:path extrusionOk="0" h="2923041" w="8769124">
                <a:moveTo>
                  <a:pt x="0" y="0"/>
                </a:moveTo>
                <a:lnTo>
                  <a:pt x="8769124" y="0"/>
                </a:lnTo>
                <a:lnTo>
                  <a:pt x="8769124" y="2923041"/>
                </a:lnTo>
                <a:lnTo>
                  <a:pt x="0" y="2923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0" l="0" r="0" t="-1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ma imagem contendo Texto  Descrição gerada automaticamente" id="85" name="Google Shape;85;p1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31520" y="3352143"/>
            <a:ext cx="8183671" cy="1253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QUALIFICAÇÃO DOS CONTRATOS DE CRÉDITO CONSIGNADO NO SETOR PÚBLICO</a:t>
            </a:r>
            <a:endParaRPr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43200" y="4873634"/>
            <a:ext cx="4419600" cy="673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DIEGO MONTEIRO BAPTISTA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Advogado e Mestre em Direito Civil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305" name="Google Shape;305;p10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1591467" y="3778288"/>
            <a:ext cx="1481259" cy="1101686"/>
          </a:xfrm>
          <a:custGeom>
            <a:rect b="b" l="l" r="r" t="t"/>
            <a:pathLst>
              <a:path extrusionOk="0" h="1101686" w="1481259">
                <a:moveTo>
                  <a:pt x="0" y="0"/>
                </a:moveTo>
                <a:lnTo>
                  <a:pt x="1481259" y="0"/>
                </a:lnTo>
                <a:lnTo>
                  <a:pt x="1481259" y="1101686"/>
                </a:lnTo>
                <a:lnTo>
                  <a:pt x="0" y="110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6747145" y="3778288"/>
            <a:ext cx="1414987" cy="1054165"/>
          </a:xfrm>
          <a:custGeom>
            <a:rect b="b" l="l" r="r" t="t"/>
            <a:pathLst>
              <a:path extrusionOk="0" h="1054165" w="1414987">
                <a:moveTo>
                  <a:pt x="0" y="0"/>
                </a:moveTo>
                <a:lnTo>
                  <a:pt x="1414988" y="0"/>
                </a:lnTo>
                <a:lnTo>
                  <a:pt x="1414988" y="1054165"/>
                </a:lnTo>
                <a:lnTo>
                  <a:pt x="0" y="1054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p10"/>
          <p:cNvCxnSpPr/>
          <p:nvPr/>
        </p:nvCxnSpPr>
        <p:spPr>
          <a:xfrm flipH="1" rot="10800000">
            <a:off x="3733749" y="4847483"/>
            <a:ext cx="2479795" cy="13381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10"/>
          <p:cNvCxnSpPr/>
          <p:nvPr/>
        </p:nvCxnSpPr>
        <p:spPr>
          <a:xfrm flipH="1">
            <a:off x="2332097" y="2613852"/>
            <a:ext cx="1633088" cy="1164436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10"/>
          <p:cNvCxnSpPr/>
          <p:nvPr/>
        </p:nvCxnSpPr>
        <p:spPr>
          <a:xfrm>
            <a:off x="5830878" y="2613852"/>
            <a:ext cx="1623761" cy="1164436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10"/>
          <p:cNvCxnSpPr/>
          <p:nvPr/>
        </p:nvCxnSpPr>
        <p:spPr>
          <a:xfrm rot="10800000">
            <a:off x="2332097" y="5105399"/>
            <a:ext cx="0" cy="841977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10"/>
          <p:cNvSpPr/>
          <p:nvPr/>
        </p:nvSpPr>
        <p:spPr>
          <a:xfrm>
            <a:off x="2030824" y="5947377"/>
            <a:ext cx="602545" cy="833972"/>
          </a:xfrm>
          <a:custGeom>
            <a:rect b="b" l="l" r="r" t="t"/>
            <a:pathLst>
              <a:path extrusionOk="0" h="833972" w="602545">
                <a:moveTo>
                  <a:pt x="0" y="0"/>
                </a:moveTo>
                <a:lnTo>
                  <a:pt x="602545" y="0"/>
                </a:lnTo>
                <a:lnTo>
                  <a:pt x="602545" y="833972"/>
                </a:lnTo>
                <a:lnTo>
                  <a:pt x="0" y="833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 txBox="1"/>
          <p:nvPr/>
        </p:nvSpPr>
        <p:spPr>
          <a:xfrm>
            <a:off x="4472470" y="2192422"/>
            <a:ext cx="851093" cy="372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7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Notário</a:t>
            </a:r>
            <a:endParaRPr/>
          </a:p>
        </p:txBody>
      </p:sp>
      <p:sp>
        <p:nvSpPr>
          <p:cNvPr id="314" name="Google Shape;314;p10"/>
          <p:cNvSpPr txBox="1"/>
          <p:nvPr/>
        </p:nvSpPr>
        <p:spPr>
          <a:xfrm>
            <a:off x="4116415" y="4939566"/>
            <a:ext cx="1714463" cy="331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2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Compra e venda</a:t>
            </a:r>
            <a:endParaRPr/>
          </a:p>
        </p:txBody>
      </p:sp>
      <p:sp>
        <p:nvSpPr>
          <p:cNvPr id="315" name="Google Shape;315;p10"/>
          <p:cNvSpPr txBox="1"/>
          <p:nvPr/>
        </p:nvSpPr>
        <p:spPr>
          <a:xfrm>
            <a:off x="533251" y="1066800"/>
            <a:ext cx="3352949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CAVALLINI X GALASSI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320" name="Google Shape;320;p11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590550" y="2364405"/>
            <a:ext cx="8424610" cy="4150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1.773: Se a coisa é depositada também no interesse de um terceiro que comunicou ao depositante e ao depositário a sua anuência, o depositário não poderá liberar-se restituindo a coisa ao depositante sem o consentimento do terceiro (tradução livre). No original: Art. 1.773. Terzo interessato nel deposito. Se la cosa è stata depositata anche nell’interesse di un terzo e questi ha comunicato al depositante e al depositario la sua adesione, il depositario non può liberarsi restituendo la cosa al depositante senza il consenso del terzo.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Artigo 1.193. – (Terceiro interessado no depósito): Se a coisa foi depositada também no interesse de terceiro e este comunicou ao depositário a sua adesão, o depositário não pode exonerar-se restituindo a coisa ao depositante sem consentimento do terceiro.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632. Se a coisa houver sido depositada no interesse de terceiro, e o depositário tiver sido cientificado deste fato pelo depositante, não poderá ele exonerar-se restituindo a coisa a este, sem consentimento daquele.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566990" y="1070610"/>
            <a:ext cx="842461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DEPÓSITO NO INTERESSE DE TERCEIRO (ITÁLIA, PORTUGAL E BRASIL)</a:t>
            </a:r>
            <a:endParaRPr/>
          </a:p>
        </p:txBody>
      </p:sp>
      <p:grpSp>
        <p:nvGrpSpPr>
          <p:cNvPr id="323" name="Google Shape;323;p11"/>
          <p:cNvGrpSpPr/>
          <p:nvPr/>
        </p:nvGrpSpPr>
        <p:grpSpPr>
          <a:xfrm>
            <a:off x="533400" y="2110113"/>
            <a:ext cx="8567055" cy="4404652"/>
            <a:chOff x="0" y="-47625"/>
            <a:chExt cx="3172983" cy="1631353"/>
          </a:xfrm>
        </p:grpSpPr>
        <p:sp>
          <p:nvSpPr>
            <p:cNvPr id="324" name="Google Shape;324;p11"/>
            <p:cNvSpPr/>
            <p:nvPr/>
          </p:nvSpPr>
          <p:spPr>
            <a:xfrm>
              <a:off x="0" y="0"/>
              <a:ext cx="3172983" cy="1583728"/>
            </a:xfrm>
            <a:custGeom>
              <a:rect b="b" l="l" r="r" t="t"/>
              <a:pathLst>
                <a:path extrusionOk="0" h="1583728" w="3172983">
                  <a:moveTo>
                    <a:pt x="0" y="0"/>
                  </a:moveTo>
                  <a:lnTo>
                    <a:pt x="3172983" y="0"/>
                  </a:lnTo>
                  <a:lnTo>
                    <a:pt x="3172983" y="1583728"/>
                  </a:lnTo>
                  <a:lnTo>
                    <a:pt x="0" y="15837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C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0" y="-47625"/>
              <a:ext cx="3172983" cy="1631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330" name="Google Shape;330;p12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779177" y="2031365"/>
            <a:ext cx="7735736" cy="2769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686. A revogação do mandato, notificada somente ao mandatário, não se pode opor aos terceiros que, ignorando-a, de boa-fé com ele trataram; mas ficam salvas ao constituinte as ações que no caso lhe possam caber contra o procurador.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Parágrafo único. É irrevogável o mandato que contenha poderes de cumprimento ou confirmação de negócios encetados, aos quais se ache vinculado.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533400" y="1066800"/>
            <a:ext cx="4165699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“MANDATO” IRREVOGÁVEL</a:t>
            </a:r>
            <a:endParaRPr/>
          </a:p>
        </p:txBody>
      </p:sp>
      <p:grpSp>
        <p:nvGrpSpPr>
          <p:cNvPr id="333" name="Google Shape;333;p12"/>
          <p:cNvGrpSpPr/>
          <p:nvPr/>
        </p:nvGrpSpPr>
        <p:grpSpPr>
          <a:xfrm>
            <a:off x="675629" y="1807815"/>
            <a:ext cx="8163571" cy="2323148"/>
            <a:chOff x="0" y="-47625"/>
            <a:chExt cx="3023545" cy="860425"/>
          </a:xfrm>
        </p:grpSpPr>
        <p:sp>
          <p:nvSpPr>
            <p:cNvPr id="334" name="Google Shape;334;p12"/>
            <p:cNvSpPr/>
            <p:nvPr/>
          </p:nvSpPr>
          <p:spPr>
            <a:xfrm>
              <a:off x="0" y="0"/>
              <a:ext cx="3023545" cy="812800"/>
            </a:xfrm>
            <a:custGeom>
              <a:rect b="b" l="l" r="r" t="t"/>
              <a:pathLst>
                <a:path extrusionOk="0" h="812800" w="3023545">
                  <a:moveTo>
                    <a:pt x="0" y="0"/>
                  </a:moveTo>
                  <a:lnTo>
                    <a:pt x="3023545" y="0"/>
                  </a:lnTo>
                  <a:lnTo>
                    <a:pt x="302354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C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2"/>
            <p:cNvSpPr txBox="1"/>
            <p:nvPr/>
          </p:nvSpPr>
          <p:spPr>
            <a:xfrm>
              <a:off x="0" y="-47625"/>
              <a:ext cx="3023545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340" name="Google Shape;340;p13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 txBox="1"/>
          <p:nvPr/>
        </p:nvSpPr>
        <p:spPr>
          <a:xfrm>
            <a:off x="398471" y="1110156"/>
            <a:ext cx="3775283" cy="391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3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ESTRUTURA TRILATERAL</a:t>
            </a:r>
            <a:endParaRPr/>
          </a:p>
        </p:txBody>
      </p:sp>
      <p:grpSp>
        <p:nvGrpSpPr>
          <p:cNvPr id="342" name="Google Shape;342;p13"/>
          <p:cNvGrpSpPr/>
          <p:nvPr/>
        </p:nvGrpSpPr>
        <p:grpSpPr>
          <a:xfrm>
            <a:off x="514686" y="2386151"/>
            <a:ext cx="9173622" cy="3408109"/>
            <a:chOff x="0" y="-38100"/>
            <a:chExt cx="12231496" cy="4544145"/>
          </a:xfrm>
        </p:grpSpPr>
        <p:cxnSp>
          <p:nvCxnSpPr>
            <p:cNvPr id="343" name="Google Shape;343;p13"/>
            <p:cNvCxnSpPr/>
            <p:nvPr/>
          </p:nvCxnSpPr>
          <p:spPr>
            <a:xfrm>
              <a:off x="6933180" y="2499693"/>
              <a:ext cx="729942" cy="0"/>
            </a:xfrm>
            <a:prstGeom prst="straightConnector1">
              <a:avLst/>
            </a:prstGeom>
            <a:noFill/>
            <a:ln cap="flat" cmpd="sng" w="25900">
              <a:solidFill>
                <a:srgbClr val="14141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4" name="Google Shape;344;p13"/>
            <p:cNvCxnSpPr/>
            <p:nvPr/>
          </p:nvCxnSpPr>
          <p:spPr>
            <a:xfrm>
              <a:off x="6269358" y="1319645"/>
              <a:ext cx="1459884" cy="0"/>
            </a:xfrm>
            <a:prstGeom prst="straightConnector1">
              <a:avLst/>
            </a:prstGeom>
            <a:noFill/>
            <a:ln cap="flat" cmpd="sng" w="25900">
              <a:solidFill>
                <a:srgbClr val="14141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5" name="Google Shape;345;p13"/>
            <p:cNvCxnSpPr/>
            <p:nvPr/>
          </p:nvCxnSpPr>
          <p:spPr>
            <a:xfrm>
              <a:off x="3405247" y="1319645"/>
              <a:ext cx="1921724" cy="0"/>
            </a:xfrm>
            <a:prstGeom prst="straightConnector1">
              <a:avLst/>
            </a:prstGeom>
            <a:noFill/>
            <a:ln cap="flat" cmpd="sng" w="25900">
              <a:solidFill>
                <a:srgbClr val="14141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6" name="Google Shape;346;p13"/>
            <p:cNvCxnSpPr/>
            <p:nvPr/>
          </p:nvCxnSpPr>
          <p:spPr>
            <a:xfrm>
              <a:off x="2220231" y="3214215"/>
              <a:ext cx="1921724" cy="0"/>
            </a:xfrm>
            <a:prstGeom prst="straightConnector1">
              <a:avLst/>
            </a:prstGeom>
            <a:noFill/>
            <a:ln cap="flat" cmpd="sng" w="25900">
              <a:solidFill>
                <a:srgbClr val="14141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7" name="Google Shape;347;p13"/>
            <p:cNvCxnSpPr/>
            <p:nvPr/>
          </p:nvCxnSpPr>
          <p:spPr>
            <a:xfrm>
              <a:off x="3297397" y="2775427"/>
              <a:ext cx="1193084" cy="0"/>
            </a:xfrm>
            <a:prstGeom prst="straightConnector1">
              <a:avLst/>
            </a:prstGeom>
            <a:noFill/>
            <a:ln cap="flat" cmpd="sng" w="25900">
              <a:solidFill>
                <a:srgbClr val="14141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8" name="Google Shape;348;p13"/>
            <p:cNvCxnSpPr/>
            <p:nvPr/>
          </p:nvCxnSpPr>
          <p:spPr>
            <a:xfrm>
              <a:off x="2444341" y="2215922"/>
              <a:ext cx="2330575" cy="0"/>
            </a:xfrm>
            <a:prstGeom prst="straightConnector1">
              <a:avLst/>
            </a:prstGeom>
            <a:noFill/>
            <a:ln cap="flat" cmpd="sng" w="25900">
              <a:solidFill>
                <a:srgbClr val="14141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9" name="Google Shape;349;p13"/>
            <p:cNvSpPr/>
            <p:nvPr/>
          </p:nvSpPr>
          <p:spPr>
            <a:xfrm>
              <a:off x="3916248" y="568063"/>
              <a:ext cx="3760475" cy="3254520"/>
            </a:xfrm>
            <a:custGeom>
              <a:rect b="b" l="l" r="r" t="t"/>
              <a:pathLst>
                <a:path extrusionOk="0" h="3254520" w="3760475">
                  <a:moveTo>
                    <a:pt x="0" y="0"/>
                  </a:moveTo>
                  <a:lnTo>
                    <a:pt x="3760475" y="0"/>
                  </a:lnTo>
                  <a:lnTo>
                    <a:pt x="3760475" y="3254520"/>
                  </a:lnTo>
                  <a:lnTo>
                    <a:pt x="0" y="32545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99035" y="2801347"/>
              <a:ext cx="498579" cy="623223"/>
            </a:xfrm>
            <a:custGeom>
              <a:rect b="b" l="l" r="r" t="t"/>
              <a:pathLst>
                <a:path extrusionOk="0" h="623223" w="498579">
                  <a:moveTo>
                    <a:pt x="0" y="0"/>
                  </a:moveTo>
                  <a:lnTo>
                    <a:pt x="498579" y="0"/>
                  </a:lnTo>
                  <a:lnTo>
                    <a:pt x="498579" y="623224"/>
                  </a:lnTo>
                  <a:lnTo>
                    <a:pt x="0" y="623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9443194" y="1656416"/>
              <a:ext cx="228964" cy="1728027"/>
            </a:xfrm>
            <a:custGeom>
              <a:rect b="b" l="l" r="r" t="t"/>
              <a:pathLst>
                <a:path extrusionOk="0" h="1728027" w="228964">
                  <a:moveTo>
                    <a:pt x="0" y="0"/>
                  </a:moveTo>
                  <a:lnTo>
                    <a:pt x="228964" y="0"/>
                  </a:lnTo>
                  <a:lnTo>
                    <a:pt x="228964" y="1728028"/>
                  </a:lnTo>
                  <a:lnTo>
                    <a:pt x="0" y="17280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2" name="Google Shape;352;p13"/>
            <p:cNvCxnSpPr/>
            <p:nvPr/>
          </p:nvCxnSpPr>
          <p:spPr>
            <a:xfrm>
              <a:off x="3670832" y="1779737"/>
              <a:ext cx="1387146" cy="0"/>
            </a:xfrm>
            <a:prstGeom prst="straightConnector1">
              <a:avLst/>
            </a:prstGeom>
            <a:noFill/>
            <a:ln cap="flat" cmpd="sng" w="25900">
              <a:solidFill>
                <a:srgbClr val="14141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3" name="Google Shape;353;p13"/>
            <p:cNvSpPr txBox="1"/>
            <p:nvPr/>
          </p:nvSpPr>
          <p:spPr>
            <a:xfrm>
              <a:off x="4878757" y="2109957"/>
              <a:ext cx="2003045" cy="482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48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FOLHA DE PAGAMENTO</a:t>
              </a:r>
              <a:endParaRPr/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4648527" y="3912564"/>
              <a:ext cx="2295916" cy="593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71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MÚTUO FENERATÍCIO</a:t>
              </a:r>
              <a:endParaRPr/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7729242" y="3720150"/>
              <a:ext cx="1241260" cy="294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71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MUTUÁRIO</a:t>
              </a:r>
              <a:endParaRPr/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2569625" y="3656402"/>
              <a:ext cx="1292219" cy="294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71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MUTUANTE</a:t>
              </a:r>
              <a:endParaRPr/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7885581" y="2329615"/>
              <a:ext cx="1523152" cy="302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Representação</a:t>
              </a:r>
              <a:endParaRPr/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9562831" y="1741637"/>
              <a:ext cx="1810100" cy="302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Dever de Inclusão</a:t>
              </a:r>
              <a:endParaRPr/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9292485" y="2127632"/>
              <a:ext cx="2939011" cy="29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Controle e Fiscalização</a:t>
              </a:r>
              <a:endParaRPr/>
            </a:p>
          </p:txBody>
        </p:sp>
        <p:sp>
          <p:nvSpPr>
            <p:cNvPr id="360" name="Google Shape;360;p13"/>
            <p:cNvSpPr txBox="1"/>
            <p:nvPr/>
          </p:nvSpPr>
          <p:spPr>
            <a:xfrm>
              <a:off x="9562831" y="2576700"/>
              <a:ext cx="1947213" cy="3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Cálculo da Margem</a:t>
              </a:r>
              <a:endParaRPr/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9562831" y="3005672"/>
              <a:ext cx="1011449" cy="302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Autotutela</a:t>
              </a:r>
              <a:endParaRPr/>
            </a:p>
          </p:txBody>
        </p:sp>
        <p:sp>
          <p:nvSpPr>
            <p:cNvPr id="362" name="Google Shape;362;p13"/>
            <p:cNvSpPr txBox="1"/>
            <p:nvPr/>
          </p:nvSpPr>
          <p:spPr>
            <a:xfrm>
              <a:off x="7833133" y="1149566"/>
              <a:ext cx="3445355" cy="302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Relação Estatutária/Previdenciária</a:t>
              </a:r>
              <a:endParaRPr/>
            </a:p>
          </p:txBody>
        </p:sp>
        <p:sp>
          <p:nvSpPr>
            <p:cNvPr id="363" name="Google Shape;363;p13"/>
            <p:cNvSpPr txBox="1"/>
            <p:nvPr/>
          </p:nvSpPr>
          <p:spPr>
            <a:xfrm>
              <a:off x="0" y="1072456"/>
              <a:ext cx="2220231" cy="284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1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Convênio Administrativo</a:t>
              </a:r>
              <a:endParaRPr/>
            </a:p>
          </p:txBody>
        </p:sp>
        <p:sp>
          <p:nvSpPr>
            <p:cNvPr id="364" name="Google Shape;364;p13"/>
            <p:cNvSpPr txBox="1"/>
            <p:nvPr/>
          </p:nvSpPr>
          <p:spPr>
            <a:xfrm>
              <a:off x="0" y="2054501"/>
              <a:ext cx="1579533" cy="284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1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Dever de Guarda</a:t>
              </a: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0" y="1618316"/>
              <a:ext cx="2906888" cy="284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1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Consulta e Reserva de Margem</a:t>
              </a:r>
              <a:endParaRPr/>
            </a:p>
          </p:txBody>
        </p:sp>
        <p:sp>
          <p:nvSpPr>
            <p:cNvPr id="366" name="Google Shape;366;p13"/>
            <p:cNvSpPr txBox="1"/>
            <p:nvPr/>
          </p:nvSpPr>
          <p:spPr>
            <a:xfrm>
              <a:off x="0" y="2554554"/>
              <a:ext cx="1911234" cy="284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1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Dever de Restituição</a:t>
              </a: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0" y="3014331"/>
              <a:ext cx="1774122" cy="284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16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Arquivo de Retorno</a:t>
              </a:r>
              <a:endParaRPr/>
            </a:p>
          </p:txBody>
        </p:sp>
        <p:sp>
          <p:nvSpPr>
            <p:cNvPr id="368" name="Google Shape;368;p13"/>
            <p:cNvSpPr txBox="1"/>
            <p:nvPr/>
          </p:nvSpPr>
          <p:spPr>
            <a:xfrm>
              <a:off x="4689627" y="-38100"/>
              <a:ext cx="2354584" cy="340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99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PODER PÚBLICO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51915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exto  Descrição gerada automaticamente com confiança média" id="373" name="Google Shape;373;p14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4"/>
          <p:cNvSpPr txBox="1"/>
          <p:nvPr/>
        </p:nvSpPr>
        <p:spPr>
          <a:xfrm>
            <a:off x="0" y="3679853"/>
            <a:ext cx="9143999" cy="692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92" name="Google Shape;92;p2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589455" y="1997413"/>
            <a:ext cx="7772191" cy="471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Decreto nº 771, de 20 de setembro de 1890:</a:t>
            </a:r>
            <a:endParaRPr/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Considerando que taes emprestimos, a longo prazo e juro modico, absorvem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apenas uma pequena parte do vencimento mensal dos funccionarios</a:t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2º A direcção, gerencia e administração do Banco dos Funccionarios Publicos só podem ser exercidas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por pessoas que sejam funccionarios publicos em effectivo serviço ou aposentados. </a:t>
            </a:r>
            <a:endParaRPr/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3º A taxa do juro dos emprestimos do Banco dos Funccionarios Publicos nunca será maior de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1% ao mez, calculado sempre sobre o capital realmente devido, </a:t>
            </a: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e a da amortização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não será inferior a 3%</a:t>
            </a: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, salvo nos casos de emprestimo para compra de predio. </a:t>
            </a:r>
            <a:endParaRPr/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7º Na hypothese de remoção ou commissão do funccionario publico para repartição fóra da Capital Federal, ficará consignada por aquelle ao mesmo Banco a quantia que é devida mensalmente a este,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não podendo retirar esta consignação sem accordo com o Banco.</a:t>
            </a:r>
            <a:endParaRPr/>
          </a:p>
          <a:p>
            <a:pPr indent="0" lvl="0" marL="0" marR="0" rtl="0" algn="just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457201" y="1747460"/>
            <a:ext cx="8355620" cy="4836220"/>
            <a:chOff x="-14580" y="-47625"/>
            <a:chExt cx="3094674" cy="1791192"/>
          </a:xfrm>
        </p:grpSpPr>
        <p:sp>
          <p:nvSpPr>
            <p:cNvPr id="95" name="Google Shape;95;p2"/>
            <p:cNvSpPr/>
            <p:nvPr/>
          </p:nvSpPr>
          <p:spPr>
            <a:xfrm>
              <a:off x="-14580" y="0"/>
              <a:ext cx="3080094" cy="1743567"/>
            </a:xfrm>
            <a:custGeom>
              <a:rect b="b" l="l" r="r" t="t"/>
              <a:pathLst>
                <a:path extrusionOk="0" h="1743567" w="3080094">
                  <a:moveTo>
                    <a:pt x="0" y="0"/>
                  </a:moveTo>
                  <a:lnTo>
                    <a:pt x="3080094" y="0"/>
                  </a:lnTo>
                  <a:lnTo>
                    <a:pt x="3080094" y="1743567"/>
                  </a:lnTo>
                  <a:lnTo>
                    <a:pt x="0" y="1743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C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-47625"/>
              <a:ext cx="3080094" cy="1791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484138" y="1041658"/>
            <a:ext cx="5992862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 EVOLUÇÃO DO CRÉDITO CONSIGNADO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102" name="Google Shape;102;p3"/>
          <p:cNvSpPr/>
          <p:nvPr/>
        </p:nvSpPr>
        <p:spPr>
          <a:xfrm>
            <a:off x="0" y="5644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625675" y="2017721"/>
            <a:ext cx="7970741" cy="442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Decreto nº 20.225, de 18 de julho de 1931: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3º Os novos empréstimos e as reformas dos existentes somente serão permitidos no caso do juro do contrato não ultrapassar a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taxas de 12%</a:t>
            </a: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 ao ano, no prazo máximo de 24 meses, sobre a quantia realmente devida (tabela Price), podendo, nas mesmas condições, a taxa ser elevada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até 15% e 18%</a:t>
            </a: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 ao ano, quando os prazos forem, respectivamente, de 36 a 48 meses.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6º As consignações referidas no § 2º do art. 1º poderão atingir até o segundo terço do vencimento respectivo. Essas consignações, para serem averbadas, dependerão de requerimento do consignante, encaminhado por intermédio da repartição onde estiver servindo. Esta transmitirá o pedido, com a sua informação, à repartição pagadora, que autorizará a inclusão em folha, no caso de haverem sido cumpridas as exigências deste decreto”.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>
            <a:off x="503894" y="1600200"/>
            <a:ext cx="8316254" cy="4667051"/>
            <a:chOff x="0" y="-47625"/>
            <a:chExt cx="3080094" cy="1841426"/>
          </a:xfrm>
        </p:grpSpPr>
        <p:sp>
          <p:nvSpPr>
            <p:cNvPr id="105" name="Google Shape;105;p3"/>
            <p:cNvSpPr/>
            <p:nvPr/>
          </p:nvSpPr>
          <p:spPr>
            <a:xfrm>
              <a:off x="0" y="50234"/>
              <a:ext cx="3080094" cy="1743567"/>
            </a:xfrm>
            <a:custGeom>
              <a:rect b="b" l="l" r="r" t="t"/>
              <a:pathLst>
                <a:path extrusionOk="0" h="1743567" w="3080094">
                  <a:moveTo>
                    <a:pt x="0" y="0"/>
                  </a:moveTo>
                  <a:lnTo>
                    <a:pt x="3080094" y="0"/>
                  </a:lnTo>
                  <a:lnTo>
                    <a:pt x="3080094" y="1743567"/>
                  </a:lnTo>
                  <a:lnTo>
                    <a:pt x="0" y="1743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C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-47625"/>
              <a:ext cx="3080094" cy="1791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 txBox="1"/>
          <p:nvPr/>
        </p:nvSpPr>
        <p:spPr>
          <a:xfrm>
            <a:off x="484138" y="1041658"/>
            <a:ext cx="5992862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 EVOLUÇÃO DO CRÉDITO CONSIGNADO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112" name="Google Shape;112;p4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65760" y="2231708"/>
            <a:ext cx="3935794" cy="3957229"/>
          </a:xfrm>
          <a:custGeom>
            <a:rect b="b" l="l" r="r" t="t"/>
            <a:pathLst>
              <a:path extrusionOk="0" h="3957229" w="3935794">
                <a:moveTo>
                  <a:pt x="0" y="0"/>
                </a:moveTo>
                <a:lnTo>
                  <a:pt x="3935794" y="0"/>
                </a:lnTo>
                <a:lnTo>
                  <a:pt x="3935794" y="3957229"/>
                </a:lnTo>
                <a:lnTo>
                  <a:pt x="0" y="3957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478960" y="2861632"/>
            <a:ext cx="4950728" cy="1386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77 mil CNPJs atuando no Crédito Consignado;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  <a:p>
            <a:pPr indent="-172720" lvl="1" marL="345439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240 mil CPFs Certificados trabalhando na oferta de Crédito Consignado;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60338" y="1041658"/>
            <a:ext cx="5992862" cy="39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CORRESPONDENTES BANCÁRIOS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120" name="Google Shape;120;p5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137852" y="1709560"/>
            <a:ext cx="4516960" cy="818323"/>
          </a:xfrm>
          <a:prstGeom prst="rect">
            <a:avLst/>
          </a:prstGeom>
          <a:solidFill>
            <a:srgbClr val="55AB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5"/>
          <p:cNvGrpSpPr/>
          <p:nvPr/>
        </p:nvGrpSpPr>
        <p:grpSpPr>
          <a:xfrm>
            <a:off x="137852" y="4839016"/>
            <a:ext cx="2561336" cy="979088"/>
            <a:chOff x="0" y="-9525"/>
            <a:chExt cx="2060787" cy="787750"/>
          </a:xfrm>
        </p:grpSpPr>
        <p:sp>
          <p:nvSpPr>
            <p:cNvPr id="123" name="Google Shape;123;p5"/>
            <p:cNvSpPr/>
            <p:nvPr/>
          </p:nvSpPr>
          <p:spPr>
            <a:xfrm>
              <a:off x="0" y="0"/>
              <a:ext cx="2060787" cy="778225"/>
            </a:xfrm>
            <a:custGeom>
              <a:rect b="b" l="l" r="r" t="t"/>
              <a:pathLst>
                <a:path extrusionOk="0" h="778225" w="2060787">
                  <a:moveTo>
                    <a:pt x="0" y="0"/>
                  </a:moveTo>
                  <a:lnTo>
                    <a:pt x="2060787" y="0"/>
                  </a:lnTo>
                  <a:lnTo>
                    <a:pt x="2060787" y="778225"/>
                  </a:lnTo>
                  <a:lnTo>
                    <a:pt x="0" y="77822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0" y="-9525"/>
              <a:ext cx="2060787" cy="787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50" lIns="25550" spcFirstLastPara="1" rIns="25550" wrap="square" tIns="25550">
              <a:noAutofit/>
            </a:bodyPr>
            <a:lstStyle/>
            <a:p>
              <a:pPr indent="0" lvl="0" marL="0" marR="0" rtl="0" algn="ctr">
                <a:lnSpc>
                  <a:spcPct val="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137852" y="2700242"/>
            <a:ext cx="4516960" cy="2167792"/>
            <a:chOff x="0" y="-9525"/>
            <a:chExt cx="3634234" cy="1744151"/>
          </a:xfrm>
        </p:grpSpPr>
        <p:sp>
          <p:nvSpPr>
            <p:cNvPr id="126" name="Google Shape;126;p5"/>
            <p:cNvSpPr/>
            <p:nvPr/>
          </p:nvSpPr>
          <p:spPr>
            <a:xfrm>
              <a:off x="0" y="0"/>
              <a:ext cx="3634234" cy="1734626"/>
            </a:xfrm>
            <a:custGeom>
              <a:rect b="b" l="l" r="r" t="t"/>
              <a:pathLst>
                <a:path extrusionOk="0" h="1734626" w="3634234">
                  <a:moveTo>
                    <a:pt x="0" y="0"/>
                  </a:moveTo>
                  <a:lnTo>
                    <a:pt x="3634234" y="0"/>
                  </a:lnTo>
                  <a:lnTo>
                    <a:pt x="3634234" y="1734626"/>
                  </a:lnTo>
                  <a:lnTo>
                    <a:pt x="0" y="173462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0" y="-9525"/>
              <a:ext cx="3634234" cy="1744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50" lIns="25550" spcFirstLastPara="1" rIns="25550" wrap="square" tIns="25550">
              <a:noAutofit/>
            </a:bodyPr>
            <a:lstStyle/>
            <a:p>
              <a:pPr indent="0" lvl="0" marL="0" marR="0" rtl="0" algn="ctr">
                <a:lnSpc>
                  <a:spcPct val="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137852" y="2429471"/>
            <a:ext cx="4516960" cy="283015"/>
            <a:chOff x="0" y="-9525"/>
            <a:chExt cx="3588409" cy="224836"/>
          </a:xfrm>
        </p:grpSpPr>
        <p:sp>
          <p:nvSpPr>
            <p:cNvPr id="129" name="Google Shape;129;p5"/>
            <p:cNvSpPr/>
            <p:nvPr/>
          </p:nvSpPr>
          <p:spPr>
            <a:xfrm>
              <a:off x="0" y="0"/>
              <a:ext cx="3588409" cy="215311"/>
            </a:xfrm>
            <a:custGeom>
              <a:rect b="b" l="l" r="r" t="t"/>
              <a:pathLst>
                <a:path extrusionOk="0" h="215311" w="3588409">
                  <a:moveTo>
                    <a:pt x="0" y="0"/>
                  </a:moveTo>
                  <a:lnTo>
                    <a:pt x="3588409" y="0"/>
                  </a:lnTo>
                  <a:lnTo>
                    <a:pt x="3588409" y="215311"/>
                  </a:lnTo>
                  <a:lnTo>
                    <a:pt x="0" y="215311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0" y="-9525"/>
              <a:ext cx="3588409" cy="224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575" lIns="20575" spcFirstLastPara="1" rIns="20575" wrap="square" tIns="20575">
              <a:noAutofit/>
            </a:bodyPr>
            <a:lstStyle/>
            <a:p>
              <a:pPr indent="0" lvl="0" marL="0" marR="0" rtl="0" algn="ctr">
                <a:lnSpc>
                  <a:spcPct val="4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5"/>
          <p:cNvSpPr/>
          <p:nvPr/>
        </p:nvSpPr>
        <p:spPr>
          <a:xfrm>
            <a:off x="5034971" y="1703830"/>
            <a:ext cx="4580777" cy="829885"/>
          </a:xfrm>
          <a:prstGeom prst="rect">
            <a:avLst/>
          </a:prstGeom>
          <a:solidFill>
            <a:srgbClr val="B83E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5"/>
          <p:cNvGrpSpPr/>
          <p:nvPr/>
        </p:nvGrpSpPr>
        <p:grpSpPr>
          <a:xfrm>
            <a:off x="5034971" y="2681913"/>
            <a:ext cx="4580777" cy="2198419"/>
            <a:chOff x="0" y="-9525"/>
            <a:chExt cx="3634234" cy="1744151"/>
          </a:xfrm>
        </p:grpSpPr>
        <p:sp>
          <p:nvSpPr>
            <p:cNvPr id="133" name="Google Shape;133;p5"/>
            <p:cNvSpPr/>
            <p:nvPr/>
          </p:nvSpPr>
          <p:spPr>
            <a:xfrm>
              <a:off x="0" y="0"/>
              <a:ext cx="3634234" cy="1734626"/>
            </a:xfrm>
            <a:custGeom>
              <a:rect b="b" l="l" r="r" t="t"/>
              <a:pathLst>
                <a:path extrusionOk="0" h="1734626" w="3634234">
                  <a:moveTo>
                    <a:pt x="0" y="0"/>
                  </a:moveTo>
                  <a:lnTo>
                    <a:pt x="3634234" y="0"/>
                  </a:lnTo>
                  <a:lnTo>
                    <a:pt x="3634234" y="1734626"/>
                  </a:lnTo>
                  <a:lnTo>
                    <a:pt x="0" y="173462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0" y="-9525"/>
              <a:ext cx="3634234" cy="1744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50" lIns="25550" spcFirstLastPara="1" rIns="25550" wrap="square" tIns="25550">
              <a:noAutofit/>
            </a:bodyPr>
            <a:lstStyle/>
            <a:p>
              <a:pPr indent="0" lvl="0" marL="0" marR="0" rtl="0" algn="ctr">
                <a:lnSpc>
                  <a:spcPct val="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5"/>
          <p:cNvGrpSpPr/>
          <p:nvPr/>
        </p:nvGrpSpPr>
        <p:grpSpPr>
          <a:xfrm>
            <a:off x="5034971" y="2433913"/>
            <a:ext cx="4580777" cy="287013"/>
            <a:chOff x="0" y="-9525"/>
            <a:chExt cx="3588409" cy="224836"/>
          </a:xfrm>
        </p:grpSpPr>
        <p:sp>
          <p:nvSpPr>
            <p:cNvPr id="136" name="Google Shape;136;p5"/>
            <p:cNvSpPr/>
            <p:nvPr/>
          </p:nvSpPr>
          <p:spPr>
            <a:xfrm>
              <a:off x="0" y="0"/>
              <a:ext cx="3588409" cy="215311"/>
            </a:xfrm>
            <a:custGeom>
              <a:rect b="b" l="l" r="r" t="t"/>
              <a:pathLst>
                <a:path extrusionOk="0" h="215311" w="3588409">
                  <a:moveTo>
                    <a:pt x="0" y="0"/>
                  </a:moveTo>
                  <a:lnTo>
                    <a:pt x="3588409" y="0"/>
                  </a:lnTo>
                  <a:lnTo>
                    <a:pt x="3588409" y="215311"/>
                  </a:lnTo>
                  <a:lnTo>
                    <a:pt x="0" y="215311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0" y="-9525"/>
              <a:ext cx="3588409" cy="224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575" lIns="20575" spcFirstLastPara="1" rIns="20575" wrap="square" tIns="20575">
              <a:noAutofit/>
            </a:bodyPr>
            <a:lstStyle/>
            <a:p>
              <a:pPr indent="0" lvl="0" marL="0" marR="0" rtl="0" algn="ctr">
                <a:lnSpc>
                  <a:spcPct val="4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5040842" y="4865888"/>
            <a:ext cx="2597523" cy="992921"/>
            <a:chOff x="0" y="-9525"/>
            <a:chExt cx="2060787" cy="787750"/>
          </a:xfrm>
        </p:grpSpPr>
        <p:sp>
          <p:nvSpPr>
            <p:cNvPr id="139" name="Google Shape;139;p5"/>
            <p:cNvSpPr/>
            <p:nvPr/>
          </p:nvSpPr>
          <p:spPr>
            <a:xfrm>
              <a:off x="0" y="0"/>
              <a:ext cx="2060787" cy="778225"/>
            </a:xfrm>
            <a:custGeom>
              <a:rect b="b" l="l" r="r" t="t"/>
              <a:pathLst>
                <a:path extrusionOk="0" h="778225" w="2060787">
                  <a:moveTo>
                    <a:pt x="0" y="0"/>
                  </a:moveTo>
                  <a:lnTo>
                    <a:pt x="2060787" y="0"/>
                  </a:lnTo>
                  <a:lnTo>
                    <a:pt x="2060787" y="778225"/>
                  </a:lnTo>
                  <a:lnTo>
                    <a:pt x="0" y="77822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0" y="-9525"/>
              <a:ext cx="2060787" cy="787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50" lIns="25550" spcFirstLastPara="1" rIns="25550" wrap="square" tIns="25550">
              <a:noAutofit/>
            </a:bodyPr>
            <a:lstStyle/>
            <a:p>
              <a:pPr indent="0" lvl="0" marL="0" marR="0" rtl="0" algn="ctr">
                <a:lnSpc>
                  <a:spcPct val="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5"/>
          <p:cNvSpPr txBox="1"/>
          <p:nvPr/>
        </p:nvSpPr>
        <p:spPr>
          <a:xfrm>
            <a:off x="5040731" y="3301527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Banco x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7760549" y="3280835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500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7760549" y="3466942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200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5040731" y="3479665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Banco y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5040731" y="3865022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Associação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5040731" y="4273568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Plano de saúde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7760549" y="3644504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80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7760549" y="3853872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70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7760549" y="4045314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100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7772179" y="4273568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50</a:t>
            </a:r>
            <a:endParaRPr/>
          </a:p>
        </p:txBody>
      </p:sp>
      <p:grpSp>
        <p:nvGrpSpPr>
          <p:cNvPr id="151" name="Google Shape;151;p5"/>
          <p:cNvGrpSpPr/>
          <p:nvPr/>
        </p:nvGrpSpPr>
        <p:grpSpPr>
          <a:xfrm>
            <a:off x="6168330" y="3215222"/>
            <a:ext cx="3447419" cy="1220691"/>
            <a:chOff x="0" y="-28575"/>
            <a:chExt cx="1487171" cy="526590"/>
          </a:xfrm>
        </p:grpSpPr>
        <p:sp>
          <p:nvSpPr>
            <p:cNvPr id="152" name="Google Shape;152;p5"/>
            <p:cNvSpPr/>
            <p:nvPr/>
          </p:nvSpPr>
          <p:spPr>
            <a:xfrm>
              <a:off x="0" y="0"/>
              <a:ext cx="1487171" cy="498015"/>
            </a:xfrm>
            <a:custGeom>
              <a:rect b="b" l="l" r="r" t="t"/>
              <a:pathLst>
                <a:path extrusionOk="0" h="498015" w="1487171">
                  <a:moveTo>
                    <a:pt x="0" y="0"/>
                  </a:moveTo>
                  <a:lnTo>
                    <a:pt x="1487171" y="0"/>
                  </a:lnTo>
                  <a:lnTo>
                    <a:pt x="1487171" y="498015"/>
                  </a:lnTo>
                  <a:lnTo>
                    <a:pt x="0" y="4980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0" y="-28575"/>
              <a:ext cx="1487171" cy="526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700" lIns="27700" spcFirstLastPara="1" rIns="27700" wrap="square" tIns="27700">
              <a:noAutofit/>
            </a:bodyPr>
            <a:lstStyle/>
            <a:p>
              <a:pPr indent="0" lvl="0" marL="0" marR="0" rtl="0" algn="ctr">
                <a:lnSpc>
                  <a:spcPct val="63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5"/>
          <p:cNvSpPr txBox="1"/>
          <p:nvPr/>
        </p:nvSpPr>
        <p:spPr>
          <a:xfrm>
            <a:off x="149265" y="2499308"/>
            <a:ext cx="795185" cy="13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DISCRIMINAÇÃO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994132" y="2499308"/>
            <a:ext cx="582995" cy="13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VANTAGENS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2675378" y="2489083"/>
            <a:ext cx="602704" cy="13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DESCONTOS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43531" y="2706192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Vencimento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137852" y="2892271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Previdência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149265" y="3086181"/>
            <a:ext cx="983098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Imposto de Renda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143531" y="3284600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Banco x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2825458" y="2867328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440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2825458" y="3052273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228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1201943" y="2499308"/>
            <a:ext cx="694707" cy="13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COMPETÊNCIA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2825458" y="3264196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500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2825458" y="3447711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200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2145446" y="2708939"/>
            <a:ext cx="280367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1E0DDF"/>
                </a:solidFill>
                <a:latin typeface="Arimo"/>
                <a:ea typeface="Arimo"/>
                <a:cs typeface="Arimo"/>
                <a:sym typeface="Arimo"/>
              </a:rPr>
              <a:t>4000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166468" y="1810185"/>
            <a:ext cx="2532719" cy="275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4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contracheque junho 2024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3332856" y="2489669"/>
            <a:ext cx="1269399" cy="13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INFORMAÇÕES ADICIONAIS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143531" y="3460256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Banco y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137852" y="3646335"/>
            <a:ext cx="994512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Plano de Previdência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143531" y="3840245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Associação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143531" y="4038665"/>
            <a:ext cx="920478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Cartão de crédito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143531" y="4243100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Plano de saúde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2825458" y="3622799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80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2825458" y="3829251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70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2825458" y="4018025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100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2836927" y="4243100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50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3684373" y="3243487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41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3684373" y="3416507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50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149265" y="4874039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Margem consignável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149265" y="5067949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Base de Cálculo -MC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149265" y="5266369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Total de descontos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143531" y="5470804"/>
            <a:ext cx="1117569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Referência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154703" y="5648585"/>
            <a:ext cx="1156988" cy="15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2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1429988" y="4868118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1000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1429988" y="5056294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3.332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1418519" y="5260448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1000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1429988" y="5452719"/>
            <a:ext cx="452624" cy="160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jun/24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1435722" y="5666512"/>
            <a:ext cx="435421" cy="15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2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5046546" y="2505140"/>
            <a:ext cx="806419" cy="137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DISCRIMINAÇÃO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6917478" y="2505140"/>
            <a:ext cx="591232" cy="137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VANTAGENS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7608348" y="2505140"/>
            <a:ext cx="611219" cy="137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DESCONTOS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5040731" y="2714947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Vencimento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>
            <a:off x="5034971" y="2903654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Previdência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5046546" y="3100304"/>
            <a:ext cx="996988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Imposto de Renda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7760549" y="2878359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440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7760549" y="3065917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228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6114096" y="2505140"/>
            <a:ext cx="704522" cy="137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COMPETÊNCIA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7070930" y="2717732"/>
            <a:ext cx="284328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1E0DDF"/>
                </a:solidFill>
                <a:latin typeface="Arimo"/>
                <a:ea typeface="Arimo"/>
                <a:cs typeface="Arimo"/>
                <a:sym typeface="Arimo"/>
              </a:rPr>
              <a:t>4000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5063992" y="1797159"/>
            <a:ext cx="2568502" cy="287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5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contracheque julho 2024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5034971" y="3668372"/>
            <a:ext cx="1008563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Plano de Previdência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5040731" y="4066245"/>
            <a:ext cx="933483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Cartão de crédito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5040786" y="4881023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Margem consignável</a:t>
            </a:r>
            <a:endParaRPr/>
          </a:p>
        </p:txBody>
      </p:sp>
      <p:sp>
        <p:nvSpPr>
          <p:cNvPr id="204" name="Google Shape;204;p5"/>
          <p:cNvSpPr txBox="1"/>
          <p:nvPr/>
        </p:nvSpPr>
        <p:spPr>
          <a:xfrm>
            <a:off x="5040786" y="5077673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Base de Cálculo -MC</a:t>
            </a:r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5040786" y="5278896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Total de descontos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5034971" y="5486219"/>
            <a:ext cx="113335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Referência</a:t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6339603" y="4875019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909,6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6339603" y="5065853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3.032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>
            <a:off x="6327973" y="5272891"/>
            <a:ext cx="419044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1000</a:t>
            </a:r>
            <a:endParaRPr/>
          </a:p>
        </p:txBody>
      </p:sp>
      <p:sp>
        <p:nvSpPr>
          <p:cNvPr id="210" name="Google Shape;210;p5"/>
          <p:cNvSpPr txBox="1"/>
          <p:nvPr/>
        </p:nvSpPr>
        <p:spPr>
          <a:xfrm>
            <a:off x="6339603" y="5467878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jul/24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5034971" y="4506198"/>
            <a:ext cx="1008563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Desconto por falta</a:t>
            </a:r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7760549" y="4482937"/>
            <a:ext cx="459019" cy="162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4">
                <a:solidFill>
                  <a:srgbClr val="D10404"/>
                </a:solidFill>
                <a:latin typeface="Arimo"/>
                <a:ea typeface="Arimo"/>
                <a:cs typeface="Arimo"/>
                <a:sym typeface="Arimo"/>
              </a:rPr>
              <a:t>300</a:t>
            </a:r>
            <a:endParaRPr/>
          </a:p>
        </p:txBody>
      </p:sp>
      <p:sp>
        <p:nvSpPr>
          <p:cNvPr id="213" name="Google Shape;213;p5"/>
          <p:cNvSpPr txBox="1"/>
          <p:nvPr/>
        </p:nvSpPr>
        <p:spPr>
          <a:xfrm>
            <a:off x="7702782" y="3214781"/>
            <a:ext cx="422352" cy="1016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73">
                <a:solidFill>
                  <a:srgbClr val="940505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218" name="Google Shape;218;p6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785346" y="2354580"/>
            <a:ext cx="7725622" cy="1897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Art. 586. O mútuo é o empréstimo de coisas fungíveis. O mutuário é obrigado a restituir ao mutuante o que dele recebeu em coisa do mesmo gênero, qualidade e quantidade.</a:t>
            </a:r>
            <a:endParaRPr/>
          </a:p>
          <a:p>
            <a:pPr indent="0" lvl="0" marL="0" marR="0" rtl="0" algn="just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20" name="Google Shape;220;p6"/>
          <p:cNvGrpSpPr/>
          <p:nvPr/>
        </p:nvGrpSpPr>
        <p:grpSpPr>
          <a:xfrm>
            <a:off x="560338" y="1928813"/>
            <a:ext cx="8163571" cy="2323148"/>
            <a:chOff x="0" y="-47625"/>
            <a:chExt cx="3023545" cy="860425"/>
          </a:xfrm>
        </p:grpSpPr>
        <p:sp>
          <p:nvSpPr>
            <p:cNvPr id="221" name="Google Shape;221;p6"/>
            <p:cNvSpPr/>
            <p:nvPr/>
          </p:nvSpPr>
          <p:spPr>
            <a:xfrm>
              <a:off x="0" y="0"/>
              <a:ext cx="3023545" cy="812800"/>
            </a:xfrm>
            <a:custGeom>
              <a:rect b="b" l="l" r="r" t="t"/>
              <a:pathLst>
                <a:path extrusionOk="0" h="812800" w="3023545">
                  <a:moveTo>
                    <a:pt x="0" y="0"/>
                  </a:moveTo>
                  <a:lnTo>
                    <a:pt x="3023545" y="0"/>
                  </a:lnTo>
                  <a:lnTo>
                    <a:pt x="302354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C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0" y="-47625"/>
              <a:ext cx="3023545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6"/>
          <p:cNvSpPr txBox="1"/>
          <p:nvPr/>
        </p:nvSpPr>
        <p:spPr>
          <a:xfrm>
            <a:off x="560338" y="1041657"/>
            <a:ext cx="3437186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CONTRATO DE MÚTUO</a:t>
            </a:r>
            <a:endParaRPr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228" name="Google Shape;228;p7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7"/>
          <p:cNvGrpSpPr/>
          <p:nvPr/>
        </p:nvGrpSpPr>
        <p:grpSpPr>
          <a:xfrm>
            <a:off x="220676" y="1581938"/>
            <a:ext cx="9157394" cy="4746547"/>
            <a:chOff x="0" y="-28575"/>
            <a:chExt cx="12209859" cy="6328729"/>
          </a:xfrm>
        </p:grpSpPr>
        <p:grpSp>
          <p:nvGrpSpPr>
            <p:cNvPr id="230" name="Google Shape;230;p7"/>
            <p:cNvGrpSpPr/>
            <p:nvPr/>
          </p:nvGrpSpPr>
          <p:grpSpPr>
            <a:xfrm>
              <a:off x="642144" y="1883565"/>
              <a:ext cx="721090" cy="721090"/>
              <a:chOff x="0" y="0"/>
              <a:chExt cx="812800" cy="812800"/>
            </a:xfrm>
          </p:grpSpPr>
          <p:sp>
            <p:nvSpPr>
              <p:cNvPr id="231" name="Google Shape;231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" name="Google Shape;233;p7"/>
            <p:cNvSpPr txBox="1"/>
            <p:nvPr/>
          </p:nvSpPr>
          <p:spPr>
            <a:xfrm>
              <a:off x="72546" y="-28575"/>
              <a:ext cx="1860287" cy="479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CONVÊNIO ADMINISTRATIVO</a:t>
              </a: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0" y="602614"/>
              <a:ext cx="2005378" cy="678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Poder Público disponibiliza as chaves de acesso aos sistemas de consignação.</a:t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1653553" y="3316574"/>
              <a:ext cx="1688322" cy="23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DATA “CORTE”</a:t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1653553" y="3622720"/>
              <a:ext cx="1827054" cy="450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Dia de fechamento da folha de pagamento.</a:t>
              </a: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3073055" y="168333"/>
              <a:ext cx="1816817" cy="48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NEGOCIAÇÕES PRELIMINARES</a:t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2978018" y="708011"/>
              <a:ext cx="2010598" cy="678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Consulta da margem consignável e natureza do vínculo funcional</a:t>
              </a: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5924779" y="197127"/>
              <a:ext cx="1488559" cy="23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TRADIÇÃO</a:t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5583028" y="551921"/>
              <a:ext cx="2349560" cy="678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Transferência da importância pactuada. Normalmente ocorre no mesmo dia do registro. </a:t>
              </a: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8978561" y="124858"/>
              <a:ext cx="2106902" cy="23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ARQUIVO DE RETORNO</a:t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8807306" y="488693"/>
              <a:ext cx="2534212" cy="906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Disponibilização das informações pelo Poder Público, para fins de conciliação dos valores repassados</a:t>
              </a:r>
              <a:endParaRPr sz="98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4005917" y="3267601"/>
              <a:ext cx="2229959" cy="48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FORMAÇÃO DO CONTRATO</a:t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3793647" y="3833802"/>
              <a:ext cx="2654498" cy="2273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Autorização irrevogável do desconto em folha e registro ou confirmação dos termos contratuais no sistema de consignação. </a:t>
              </a:r>
              <a:endParaRPr/>
            </a:p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8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O sistema de consignação controla, automaticamente, se os termos pactuados estão em conformidade com as fontes reguladoras. </a:t>
              </a:r>
              <a:endParaRPr/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7079815" y="3267601"/>
              <a:ext cx="2384313" cy="23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DESCONTO EM FOLHA</a:t>
              </a: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6803270" y="3570994"/>
              <a:ext cx="3008830" cy="272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Operacionalização dos lançamentos na folha de pagamento pelo Poder Público, na forma pactuada pelas partes e mediante controle mensal da margem consignável. Na hipótese da margem disponível, inclui-se o desconto. Do contrário, retira-se da folha, mediante atendimento aos critérios da natureza do desconto e a antiguidade. Neste caso, inclui-se, novamente, caso regularizada a situação que gerou a insuficiência de margem. </a:t>
              </a: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10453043" y="3267601"/>
              <a:ext cx="1264840" cy="48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1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RESTITUIÇÃO/REPASSE</a:t>
              </a:r>
              <a:endParaRPr/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10168747" y="3833802"/>
              <a:ext cx="2041112" cy="1817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Repasse do valor descontado ao mutuante pelo Poder Público. </a:t>
              </a:r>
              <a:endParaRPr/>
            </a:p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8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just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89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A data pode variar de acordo com o cronograma de cada folha de pagamento. </a:t>
              </a:r>
              <a:endParaRPr/>
            </a:p>
          </p:txBody>
        </p:sp>
        <p:grpSp>
          <p:nvGrpSpPr>
            <p:cNvPr id="249" name="Google Shape;249;p7"/>
            <p:cNvGrpSpPr/>
            <p:nvPr/>
          </p:nvGrpSpPr>
          <p:grpSpPr>
            <a:xfrm>
              <a:off x="2117393" y="1895535"/>
              <a:ext cx="721090" cy="721090"/>
              <a:chOff x="0" y="0"/>
              <a:chExt cx="812800" cy="812800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5AB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2" name="Google Shape;252;p7"/>
            <p:cNvSpPr txBox="1"/>
            <p:nvPr/>
          </p:nvSpPr>
          <p:spPr>
            <a:xfrm>
              <a:off x="2216345" y="2160017"/>
              <a:ext cx="523187" cy="189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4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02/07</a:t>
              </a:r>
              <a:endParaRPr/>
            </a:p>
          </p:txBody>
        </p:sp>
        <p:grpSp>
          <p:nvGrpSpPr>
            <p:cNvPr id="253" name="Google Shape;253;p7"/>
            <p:cNvGrpSpPr/>
            <p:nvPr/>
          </p:nvGrpSpPr>
          <p:grpSpPr>
            <a:xfrm>
              <a:off x="4965172" y="1895535"/>
              <a:ext cx="721090" cy="721090"/>
              <a:chOff x="0" y="0"/>
              <a:chExt cx="812800" cy="812800"/>
            </a:xfrm>
          </p:grpSpPr>
          <p:sp>
            <p:nvSpPr>
              <p:cNvPr id="254" name="Google Shape;254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A04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" name="Google Shape;256;p7"/>
            <p:cNvSpPr txBox="1"/>
            <p:nvPr/>
          </p:nvSpPr>
          <p:spPr>
            <a:xfrm>
              <a:off x="5067797" y="2160017"/>
              <a:ext cx="523187" cy="189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4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10/07</a:t>
              </a:r>
              <a:endParaRPr/>
            </a:p>
          </p:txBody>
        </p:sp>
        <p:grpSp>
          <p:nvGrpSpPr>
            <p:cNvPr id="257" name="Google Shape;257;p7"/>
            <p:cNvGrpSpPr/>
            <p:nvPr/>
          </p:nvGrpSpPr>
          <p:grpSpPr>
            <a:xfrm>
              <a:off x="6389062" y="1895535"/>
              <a:ext cx="721090" cy="721090"/>
              <a:chOff x="0" y="0"/>
              <a:chExt cx="812800" cy="812800"/>
            </a:xfrm>
          </p:grpSpPr>
          <p:sp>
            <p:nvSpPr>
              <p:cNvPr id="258" name="Google Shape;258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7"/>
            <p:cNvSpPr txBox="1"/>
            <p:nvPr/>
          </p:nvSpPr>
          <p:spPr>
            <a:xfrm>
              <a:off x="6462527" y="2160017"/>
              <a:ext cx="523187" cy="189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4">
                  <a:solidFill>
                    <a:srgbClr val="FFFEFD"/>
                  </a:solidFill>
                  <a:latin typeface="Arimo"/>
                  <a:ea typeface="Arimo"/>
                  <a:cs typeface="Arimo"/>
                  <a:sym typeface="Arimo"/>
                </a:rPr>
                <a:t>10/07</a:t>
              </a:r>
              <a:endParaRPr/>
            </a:p>
          </p:txBody>
        </p:sp>
        <p:grpSp>
          <p:nvGrpSpPr>
            <p:cNvPr id="261" name="Google Shape;261;p7"/>
            <p:cNvGrpSpPr/>
            <p:nvPr/>
          </p:nvGrpSpPr>
          <p:grpSpPr>
            <a:xfrm>
              <a:off x="7812951" y="1895535"/>
              <a:ext cx="721090" cy="721090"/>
              <a:chOff x="0" y="0"/>
              <a:chExt cx="812800" cy="812800"/>
            </a:xfrm>
          </p:grpSpPr>
          <p:sp>
            <p:nvSpPr>
              <p:cNvPr id="262" name="Google Shape;262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5AB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" name="Google Shape;264;p7"/>
            <p:cNvSpPr txBox="1"/>
            <p:nvPr/>
          </p:nvSpPr>
          <p:spPr>
            <a:xfrm>
              <a:off x="7893847" y="2160017"/>
              <a:ext cx="523187" cy="172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4">
                  <a:solidFill>
                    <a:srgbClr val="141414"/>
                  </a:solidFill>
                  <a:latin typeface="Arimo"/>
                  <a:ea typeface="Arimo"/>
                  <a:cs typeface="Arimo"/>
                  <a:sym typeface="Arimo"/>
                </a:rPr>
                <a:t>05/08</a:t>
              </a:r>
              <a:endParaRPr/>
            </a:p>
          </p:txBody>
        </p:sp>
        <p:cxnSp>
          <p:nvCxnSpPr>
            <p:cNvPr id="265" name="Google Shape;265;p7"/>
            <p:cNvCxnSpPr/>
            <p:nvPr/>
          </p:nvCxnSpPr>
          <p:spPr>
            <a:xfrm rot="10800000">
              <a:off x="9626151" y="1409498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D76F3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66" name="Google Shape;266;p7"/>
            <p:cNvGrpSpPr/>
            <p:nvPr/>
          </p:nvGrpSpPr>
          <p:grpSpPr>
            <a:xfrm>
              <a:off x="9236841" y="1895535"/>
              <a:ext cx="721090" cy="721090"/>
              <a:chOff x="0" y="0"/>
              <a:chExt cx="812800" cy="812800"/>
            </a:xfrm>
          </p:grpSpPr>
          <p:sp>
            <p:nvSpPr>
              <p:cNvPr id="267" name="Google Shape;267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7"/>
            <p:cNvSpPr txBox="1"/>
            <p:nvPr/>
          </p:nvSpPr>
          <p:spPr>
            <a:xfrm>
              <a:off x="9325083" y="2160017"/>
              <a:ext cx="523187" cy="172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4">
                  <a:solidFill>
                    <a:srgbClr val="FFFEFD"/>
                  </a:solidFill>
                  <a:latin typeface="Arimo"/>
                  <a:ea typeface="Arimo"/>
                  <a:cs typeface="Arimo"/>
                  <a:sym typeface="Arimo"/>
                </a:rPr>
                <a:t>05/09</a:t>
              </a:r>
              <a:endParaRPr/>
            </a:p>
          </p:txBody>
        </p:sp>
        <p:grpSp>
          <p:nvGrpSpPr>
            <p:cNvPr id="270" name="Google Shape;270;p7"/>
            <p:cNvGrpSpPr/>
            <p:nvPr/>
          </p:nvGrpSpPr>
          <p:grpSpPr>
            <a:xfrm>
              <a:off x="10649372" y="1895533"/>
              <a:ext cx="721090" cy="721090"/>
              <a:chOff x="-12802" y="-2"/>
              <a:chExt cx="812800" cy="812800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12802" y="-2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A04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273;p7"/>
            <p:cNvSpPr txBox="1"/>
            <p:nvPr/>
          </p:nvSpPr>
          <p:spPr>
            <a:xfrm>
              <a:off x="10678566" y="2160017"/>
              <a:ext cx="721079" cy="172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4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10/09</a:t>
              </a:r>
              <a:endParaRPr/>
            </a:p>
          </p:txBody>
        </p:sp>
        <p:cxnSp>
          <p:nvCxnSpPr>
            <p:cNvPr id="274" name="Google Shape;274;p7"/>
            <p:cNvCxnSpPr/>
            <p:nvPr/>
          </p:nvCxnSpPr>
          <p:spPr>
            <a:xfrm rot="10800000">
              <a:off x="1002689" y="1281195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10800000">
              <a:off x="2477938" y="2604655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55AB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10800000">
              <a:off x="3887445" y="1386591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D76F3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77" name="Google Shape;277;p7"/>
            <p:cNvGrpSpPr/>
            <p:nvPr/>
          </p:nvGrpSpPr>
          <p:grpSpPr>
            <a:xfrm>
              <a:off x="3541283" y="1895535"/>
              <a:ext cx="721090" cy="721090"/>
              <a:chOff x="0" y="0"/>
              <a:chExt cx="812800" cy="812800"/>
            </a:xfrm>
          </p:grpSpPr>
          <p:sp>
            <p:nvSpPr>
              <p:cNvPr id="278" name="Google Shape;278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80" name="Google Shape;280;p7"/>
            <p:cNvCxnSpPr/>
            <p:nvPr/>
          </p:nvCxnSpPr>
          <p:spPr>
            <a:xfrm rot="10800000">
              <a:off x="5329391" y="2616625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E0A04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10800000">
              <a:off x="6757808" y="1293164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10800000">
              <a:off x="8173496" y="2574701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55ABA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10800000">
              <a:off x="11021275" y="2574701"/>
              <a:ext cx="0" cy="602370"/>
            </a:xfrm>
            <a:prstGeom prst="straightConnector1">
              <a:avLst/>
            </a:prstGeom>
            <a:noFill/>
            <a:ln cap="flat" cmpd="sng" w="50800">
              <a:solidFill>
                <a:srgbClr val="E0A04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288" name="Google Shape;288;p8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533400" y="1905000"/>
            <a:ext cx="7735736" cy="1386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Fernando Conceição Nunes: Não há depósito se conta, esta contitui até, como veremos, a caracteristica distintiva do depósito, enquanto modalidade de recepção de fundos reembolsáveis.</a:t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457200" y="1041658"/>
            <a:ext cx="4956132" cy="39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DEPÓSITO E CONTA CORRENTE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terface gráfica do usuário, Texto  Descrição gerada automaticamente" id="295" name="Google Shape;295;p9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646326" y="2362200"/>
            <a:ext cx="8222890" cy="2216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Assim define Carlos Ferreira de Almeida: “um contrato pelo qual uma das partes (depositante)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confia a guarda</a:t>
            </a: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 de determinados bens móveis (v.g., dinheiro, títulos, documentos) a um banco ou outra entidade (depositário) que se obriga, de acordo com as </a:t>
            </a:r>
            <a:r>
              <a:rPr b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instruções irrevogáveis</a:t>
            </a:r>
            <a:r>
              <a:rPr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 acordadas, a restituir os bens ao depositante ou a entregá-la a outra pessoa, em conformidade com as circunstâncias e as instruções estabelecidas no contrato”. 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141414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99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ALMEIDA, Carlos Ferreira de. Contratos II. 3. ed. Coimbra: Almedina, 2012. p. 41.</a:t>
            </a:r>
            <a:endParaRPr/>
          </a:p>
        </p:txBody>
      </p:sp>
      <p:sp>
        <p:nvSpPr>
          <p:cNvPr id="297" name="Google Shape;297;p9"/>
          <p:cNvSpPr txBox="1"/>
          <p:nvPr/>
        </p:nvSpPr>
        <p:spPr>
          <a:xfrm>
            <a:off x="533400" y="1066800"/>
            <a:ext cx="8335816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41414"/>
                </a:solidFill>
                <a:latin typeface="Arimo"/>
                <a:ea typeface="Arimo"/>
                <a:cs typeface="Arimo"/>
                <a:sym typeface="Arimo"/>
              </a:rPr>
              <a:t>DEPÓSITOS COM FUNÇÃO DE GARANTIA OU CUMPRIMENTO DE OBRIGAÇÕES</a:t>
            </a:r>
            <a:endParaRPr/>
          </a:p>
        </p:txBody>
      </p:sp>
      <p:grpSp>
        <p:nvGrpSpPr>
          <p:cNvPr id="298" name="Google Shape;298;p9"/>
          <p:cNvGrpSpPr/>
          <p:nvPr/>
        </p:nvGrpSpPr>
        <p:grpSpPr>
          <a:xfrm>
            <a:off x="528411" y="2130595"/>
            <a:ext cx="8453731" cy="2561191"/>
            <a:chOff x="0" y="-47625"/>
            <a:chExt cx="3131011" cy="948589"/>
          </a:xfrm>
        </p:grpSpPr>
        <p:sp>
          <p:nvSpPr>
            <p:cNvPr id="299" name="Google Shape;299;p9"/>
            <p:cNvSpPr/>
            <p:nvPr/>
          </p:nvSpPr>
          <p:spPr>
            <a:xfrm>
              <a:off x="0" y="0"/>
              <a:ext cx="3131011" cy="900964"/>
            </a:xfrm>
            <a:custGeom>
              <a:rect b="b" l="l" r="r" t="t"/>
              <a:pathLst>
                <a:path extrusionOk="0" h="900964" w="3131011">
                  <a:moveTo>
                    <a:pt x="0" y="0"/>
                  </a:moveTo>
                  <a:lnTo>
                    <a:pt x="3131011" y="0"/>
                  </a:lnTo>
                  <a:lnTo>
                    <a:pt x="3131011" y="900964"/>
                  </a:lnTo>
                  <a:lnTo>
                    <a:pt x="0" y="9009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CCCC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 txBox="1"/>
            <p:nvPr/>
          </p:nvSpPr>
          <p:spPr>
            <a:xfrm>
              <a:off x="0" y="-47625"/>
              <a:ext cx="3131011" cy="948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